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353" r:id="rId3"/>
    <p:sldId id="354" r:id="rId4"/>
    <p:sldId id="257" r:id="rId5"/>
    <p:sldId id="309" r:id="rId6"/>
    <p:sldId id="258" r:id="rId7"/>
    <p:sldId id="259" r:id="rId8"/>
    <p:sldId id="356" r:id="rId9"/>
    <p:sldId id="357" r:id="rId10"/>
    <p:sldId id="358" r:id="rId11"/>
    <p:sldId id="362" r:id="rId12"/>
    <p:sldId id="360" r:id="rId13"/>
    <p:sldId id="361" r:id="rId14"/>
    <p:sldId id="359" r:id="rId15"/>
    <p:sldId id="363" r:id="rId16"/>
    <p:sldId id="355" r:id="rId17"/>
    <p:sldId id="261" r:id="rId18"/>
    <p:sldId id="260" r:id="rId19"/>
    <p:sldId id="262" r:id="rId20"/>
    <p:sldId id="263" r:id="rId21"/>
    <p:sldId id="264" r:id="rId22"/>
    <p:sldId id="265" r:id="rId23"/>
    <p:sldId id="266" r:id="rId24"/>
    <p:sldId id="267" r:id="rId25"/>
    <p:sldId id="268" r:id="rId26"/>
    <p:sldId id="271" r:id="rId27"/>
    <p:sldId id="270" r:id="rId28"/>
    <p:sldId id="269" r:id="rId29"/>
    <p:sldId id="272" r:id="rId30"/>
    <p:sldId id="273" r:id="rId31"/>
    <p:sldId id="274" r:id="rId32"/>
    <p:sldId id="275" r:id="rId33"/>
    <p:sldId id="276" r:id="rId34"/>
    <p:sldId id="277" r:id="rId35"/>
    <p:sldId id="278" r:id="rId36"/>
    <p:sldId id="279" r:id="rId37"/>
    <p:sldId id="280" r:id="rId38"/>
    <p:sldId id="281" r:id="rId39"/>
    <p:sldId id="282" r:id="rId40"/>
    <p:sldId id="283" r:id="rId41"/>
    <p:sldId id="284" r:id="rId42"/>
    <p:sldId id="285" r:id="rId43"/>
    <p:sldId id="286" r:id="rId44"/>
    <p:sldId id="287" r:id="rId45"/>
    <p:sldId id="288" r:id="rId46"/>
    <p:sldId id="289" r:id="rId47"/>
    <p:sldId id="290" r:id="rId48"/>
    <p:sldId id="291" r:id="rId49"/>
    <p:sldId id="292" r:id="rId50"/>
    <p:sldId id="293" r:id="rId51"/>
    <p:sldId id="294" r:id="rId52"/>
    <p:sldId id="295" r:id="rId53"/>
    <p:sldId id="296" r:id="rId54"/>
    <p:sldId id="297" r:id="rId55"/>
    <p:sldId id="298" r:id="rId56"/>
    <p:sldId id="299" r:id="rId57"/>
    <p:sldId id="300" r:id="rId58"/>
    <p:sldId id="301" r:id="rId59"/>
    <p:sldId id="302" r:id="rId60"/>
    <p:sldId id="303" r:id="rId61"/>
    <p:sldId id="304" r:id="rId62"/>
    <p:sldId id="305" r:id="rId63"/>
    <p:sldId id="306" r:id="rId64"/>
    <p:sldId id="307" r:id="rId65"/>
    <p:sldId id="308" r:id="rId66"/>
    <p:sldId id="310" r:id="rId67"/>
    <p:sldId id="311" r:id="rId68"/>
    <p:sldId id="312" r:id="rId69"/>
    <p:sldId id="313" r:id="rId70"/>
    <p:sldId id="314" r:id="rId71"/>
    <p:sldId id="315" r:id="rId72"/>
    <p:sldId id="316" r:id="rId73"/>
    <p:sldId id="317" r:id="rId74"/>
    <p:sldId id="318" r:id="rId75"/>
    <p:sldId id="319" r:id="rId76"/>
    <p:sldId id="320" r:id="rId77"/>
    <p:sldId id="321" r:id="rId78"/>
    <p:sldId id="324" r:id="rId79"/>
    <p:sldId id="325" r:id="rId80"/>
    <p:sldId id="322" r:id="rId81"/>
    <p:sldId id="323" r:id="rId82"/>
    <p:sldId id="326" r:id="rId83"/>
    <p:sldId id="327" r:id="rId84"/>
    <p:sldId id="328" r:id="rId85"/>
    <p:sldId id="329" r:id="rId86"/>
    <p:sldId id="331" r:id="rId87"/>
    <p:sldId id="332" r:id="rId88"/>
    <p:sldId id="333" r:id="rId89"/>
    <p:sldId id="334" r:id="rId90"/>
    <p:sldId id="335" r:id="rId91"/>
    <p:sldId id="336" r:id="rId92"/>
    <p:sldId id="337" r:id="rId93"/>
    <p:sldId id="338" r:id="rId94"/>
    <p:sldId id="339" r:id="rId95"/>
    <p:sldId id="340" r:id="rId96"/>
    <p:sldId id="341" r:id="rId97"/>
    <p:sldId id="342" r:id="rId98"/>
    <p:sldId id="343" r:id="rId99"/>
    <p:sldId id="344" r:id="rId100"/>
    <p:sldId id="345" r:id="rId101"/>
    <p:sldId id="346" r:id="rId102"/>
    <p:sldId id="347" r:id="rId103"/>
    <p:sldId id="348" r:id="rId104"/>
    <p:sldId id="349" r:id="rId105"/>
    <p:sldId id="350" r:id="rId106"/>
    <p:sldId id="351" r:id="rId107"/>
    <p:sldId id="352" r:id="rId108"/>
    <p:sldId id="330" r:id="rId10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646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10" autoAdjust="0"/>
  </p:normalViewPr>
  <p:slideViewPr>
    <p:cSldViewPr>
      <p:cViewPr varScale="1">
        <p:scale>
          <a:sx n="88" d="100"/>
          <a:sy n="88" d="100"/>
        </p:scale>
        <p:origin x="-106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110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18.12.2016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18.12.2016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18.12.2016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18.12.2016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18.12.2016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18.12.2016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18.12.2016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18.12.2016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18.12.2016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18.12.2016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18.12.2016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18.12.2016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hyperlink" Target="http://shcoolparallel.umi.ru/na_zametku/opros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hyperlink" Target="https://rus-oge.sdamgia.ru/" TargetMode="External"/><Relationship Id="rId1" Type="http://schemas.openxmlformats.org/officeDocument/2006/relationships/slideLayout" Target="../slideLayouts/slideLayout2.xml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hyperlink" Target="http://shcoolparallel.umi.ru/na_zametku/russkij_yazyk/teoriya/9_klass/2/zadanie_1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fedosgalya@yandex.ru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hyperlink" Target="https://rus-oge.sdamgia.ru/" TargetMode="External"/><Relationship Id="rId1" Type="http://schemas.openxmlformats.org/officeDocument/2006/relationships/slideLayout" Target="../slideLayouts/slideLayout2.xml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hyperlink" Target="http://shcoolparallel.umi.ru/na_zametku/russkij_yazyk/teoriya/9_klass/2/zadanie_2/" TargetMode="External"/><Relationship Id="rId1" Type="http://schemas.openxmlformats.org/officeDocument/2006/relationships/slideLayout" Target="../slideLayouts/slideLayout2.xml"/><Relationship Id="rId6" Type="http://schemas.openxmlformats.org/officeDocument/2006/relationships/slide" Target="slide11.xml"/><Relationship Id="rId5" Type="http://schemas.openxmlformats.org/officeDocument/2006/relationships/slide" Target="slide17.xml"/><Relationship Id="rId4" Type="http://schemas.openxmlformats.org/officeDocument/2006/relationships/hyperlink" Target="mailto:fedosgalya@yandex.ru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hyperlink" Target="https://rus-oge.sdamgia.ru/" TargetMode="External"/><Relationship Id="rId1" Type="http://schemas.openxmlformats.org/officeDocument/2006/relationships/slideLayout" Target="../slideLayouts/slideLayout2.xml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hyperlink" Target="http://shcoolparallel.umi.ru/na_zametku/russkij_yazyk/teoriya/9_klass/2/zadanie_3/" TargetMode="External"/><Relationship Id="rId1" Type="http://schemas.openxmlformats.org/officeDocument/2006/relationships/slideLayout" Target="../slideLayouts/slideLayout2.xml"/><Relationship Id="rId6" Type="http://schemas.openxmlformats.org/officeDocument/2006/relationships/slide" Target="slide14.xml"/><Relationship Id="rId5" Type="http://schemas.openxmlformats.org/officeDocument/2006/relationships/slide" Target="slide17.xml"/><Relationship Id="rId4" Type="http://schemas.openxmlformats.org/officeDocument/2006/relationships/hyperlink" Target="mailto:fedosgalya@yandex.ru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hyperlink" Target="https://rus-oge.sdamgia.ru/" TargetMode="External"/><Relationship Id="rId1" Type="http://schemas.openxmlformats.org/officeDocument/2006/relationships/slideLayout" Target="../slideLayouts/slideLayout2.xml"/><Relationship Id="rId4" Type="http://schemas.openxmlformats.org/officeDocument/2006/relationships/slide" Target="slide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1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19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2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2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2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2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2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26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27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28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" Target="slide29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" Target="slide30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" Target="slide32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" Target="slide33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" Target="slide34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" Target="slide35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" Target="slide36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" Target="slide37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" Target="slide38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" Target="slide39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" Target="slide40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" Target="slide41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" Target="slide42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" Target="slide43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" Target="slide44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" Target="slide45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" Target="slide46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" Target="slide47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slide" Target="slide48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slide" Target="slide49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slide" Target="slide50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slide" Target="slide51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slide" Target="slide52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slide" Target="slide53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slide" Target="slide54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slide" Target="slide55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slide" Target="slide56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slide" Target="slide57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slide" Target="slide58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slide" Target="slide59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slide" Target="slide60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slide" Target="slide61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slide" Target="slide62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slide" Target="slide63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slide" Target="slide64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slide" Target="slide65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slide" Target="slide66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slide" Target="slide67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slide" Target="slide68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slide" Target="slide69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slide" Target="slide70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slide" Target="slide71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slide" Target="slide72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slide" Target="slide73.xml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slide" Target="slide74.xml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slide" Target="slide75.xml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slide" Target="slide76.xml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slide" Target="slide77.xml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slide" Target="slide78.xml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slide" Target="slide79.xml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slide" Target="slide80.xml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slide" Target="slide81.xml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slide" Target="slide82.xml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slide" Target="slide83.xml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slide" Target="slide84.xml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slide" Target="slide85.xml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slide" Target="slide86.xml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slide" Target="slide87.xml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slide" Target="slide88.xml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slide" Target="slide89.xml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slide" Target="slide90.xml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slide" Target="slide91.xml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slide" Target="slide92.xml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slide" Target="slide93.xml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slide" Target="slide94.xml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slide" Target="slide95.xml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slide" Target="slide96.xml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slide" Target="slide97.xml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slide" Target="slide98.xml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slide" Target="slide99.xml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slide" Target="slide100.xml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slide" Target="slide101.xml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slide" Target="slide102.xml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slide" Target="slide103.xml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slide" Target="slide104.xml"/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slide" Target="slide105.xml"/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slide" Target="slide106.xml"/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slide" Target="slide107.xml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slide" Target="slide108.xml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hyperlink" Target="http://shcoolparallel.umi.ru/onlajn-klass/russkij_yazyk/kurs_ya_sam_sebe_repetitor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Хочу 100 баллов </a:t>
            </a:r>
            <a:br>
              <a:rPr lang="ru-RU" dirty="0" smtClean="0"/>
            </a:br>
            <a:r>
              <a:rPr lang="ru-RU" dirty="0" smtClean="0"/>
              <a:t>за тестовую часть!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prstGeom prst="round2Diag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r"/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Ответьте на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вопрос опроса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  <a:p>
            <a:pPr algn="r"/>
            <a:r>
              <a:rPr lang="en-US" dirty="0">
                <a:solidFill>
                  <a:schemeClr val="accent1">
                    <a:lumMod val="75000"/>
                  </a:schemeClr>
                </a:solidFill>
                <a:hlinkClick r:id="rId2"/>
              </a:rPr>
              <a:t>http://shcoolparallel.umi.ru/na_zametku/opros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hlinkClick r:id="rId2"/>
              </a:rPr>
              <a:t>/</a:t>
            </a:r>
            <a:endParaRPr lang="ru-RU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r"/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9 класс. </a:t>
            </a:r>
            <a:r>
              <a:rPr lang="ru-RU" dirty="0" smtClean="0">
                <a:hlinkClick r:id="rId3" action="ppaction://hlinksldjump"/>
              </a:rPr>
              <a:t>1 уровень</a:t>
            </a:r>
            <a:endParaRPr lang="ru-RU" dirty="0" smtClean="0"/>
          </a:p>
          <a:p>
            <a:pPr algn="r"/>
            <a:endParaRPr lang="ru-RU" dirty="0"/>
          </a:p>
          <a:p>
            <a:pPr algn="r"/>
            <a:endParaRPr lang="ru-RU" dirty="0" smtClean="0"/>
          </a:p>
          <a:p>
            <a:pPr algn="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34174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55136920"/>
              </p:ext>
            </p:extLst>
          </p:nvPr>
        </p:nvGraphicFramePr>
        <p:xfrm>
          <a:off x="899592" y="2564904"/>
          <a:ext cx="7408863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69621"/>
                <a:gridCol w="2469621"/>
                <a:gridCol w="246962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3.7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5.1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3.8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35.2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3.1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3.9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5.3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3.2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4.1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5.4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3.3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4.2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7.1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3.4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4.3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7.2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3.5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4.4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8.1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3.6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4.5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8.2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Задания тестовой части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5697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17194519"/>
              </p:ext>
            </p:extLst>
          </p:nvPr>
        </p:nvGraphicFramePr>
        <p:xfrm>
          <a:off x="899592" y="2564904"/>
          <a:ext cx="7408863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69621"/>
                <a:gridCol w="2469621"/>
                <a:gridCol w="246962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8.3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9.7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13.1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8.4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9.8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13.2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9.1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9.9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13.3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9.2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10.1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13.4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9.3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10.2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14.1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9.4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14.2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9.5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12.1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14.3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9.6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12.2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Задания тестовой части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3051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endParaRPr lang="ru-RU" dirty="0" smtClean="0"/>
          </a:p>
          <a:p>
            <a:pPr algn="just"/>
            <a:r>
              <a:rPr lang="ru-RU" dirty="0" smtClean="0"/>
              <a:t>Зарегистрируйся на сайте «Решу ОГЭ» </a:t>
            </a:r>
            <a:r>
              <a:rPr lang="en-US" dirty="0" smtClean="0">
                <a:hlinkClick r:id="rId2"/>
              </a:rPr>
              <a:t>https</a:t>
            </a:r>
            <a:r>
              <a:rPr lang="en-US" dirty="0">
                <a:hlinkClick r:id="rId2"/>
              </a:rPr>
              <a:t>://rus-oge.sdamgia.ru</a:t>
            </a:r>
            <a:r>
              <a:rPr lang="en-US" dirty="0" smtClean="0">
                <a:hlinkClick r:id="rId2"/>
              </a:rPr>
              <a:t>/</a:t>
            </a:r>
            <a:r>
              <a:rPr lang="ru-RU" dirty="0"/>
              <a:t> </a:t>
            </a:r>
            <a:r>
              <a:rPr lang="ru-RU" dirty="0" smtClean="0"/>
              <a:t>. Зайди на страницу «Ученику».</a:t>
            </a: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>
              <a:hlinkClick r:id="rId3" action="ppaction://hlinksldjump"/>
            </a:endParaRPr>
          </a:p>
          <a:p>
            <a:pPr algn="ctr"/>
            <a:r>
              <a:rPr lang="ru-RU" dirty="0" smtClean="0">
                <a:hlinkClick r:id="rId4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Задание 2</a:t>
            </a:r>
            <a:br>
              <a:rPr lang="ru-RU" dirty="0" smtClean="0"/>
            </a:br>
            <a:r>
              <a:rPr lang="ru-RU" dirty="0" smtClean="0"/>
              <a:t>Смысловой анализ текста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79291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</a:t>
            </a:r>
            <a:r>
              <a:rPr lang="ru-RU" dirty="0" smtClean="0">
                <a:solidFill>
                  <a:srgbClr val="C00000"/>
                </a:solidFill>
              </a:rPr>
              <a:t>607981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Задание 2</a:t>
            </a:r>
            <a:br>
              <a:rPr lang="ru-RU" dirty="0" smtClean="0"/>
            </a:br>
            <a:r>
              <a:rPr lang="ru-RU" dirty="0" smtClean="0"/>
              <a:t>Смысловой анализ текста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55912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Задание 2</a:t>
            </a:r>
            <a:br>
              <a:rPr lang="ru-RU" dirty="0" smtClean="0"/>
            </a:br>
            <a:r>
              <a:rPr lang="ru-RU" dirty="0" smtClean="0"/>
              <a:t>Смысловой анализ текста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9708731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3" action="ppaction://hlinksldjump"/>
                        </a:rPr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955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ru-RU" dirty="0" smtClean="0"/>
              <a:t>Заведи чистую тетрадь-черновик для работы с теоретическим материалом.</a:t>
            </a:r>
          </a:p>
          <a:p>
            <a:pPr algn="just"/>
            <a:r>
              <a:rPr lang="ru-RU" dirty="0" smtClean="0"/>
              <a:t>Изучи </a:t>
            </a:r>
            <a:r>
              <a:rPr lang="ru-RU" dirty="0"/>
              <a:t>теоретический материал и выполни 1 практическое задание (скачай документ и используй его для выполнения </a:t>
            </a:r>
            <a:r>
              <a:rPr lang="ru-RU" dirty="0" smtClean="0"/>
              <a:t>задания как чистовик) </a:t>
            </a:r>
            <a:r>
              <a:rPr lang="ru-RU" dirty="0"/>
              <a:t>–</a:t>
            </a:r>
          </a:p>
          <a:p>
            <a:pPr algn="just"/>
            <a:r>
              <a:rPr lang="en-US" dirty="0" smtClean="0">
                <a:hlinkClick r:id="rId2"/>
              </a:rPr>
              <a:t>http</a:t>
            </a:r>
            <a:r>
              <a:rPr lang="en-US" dirty="0">
                <a:hlinkClick r:id="rId2"/>
              </a:rPr>
              <a:t>://shcoolparallel.umi.ru/na_zametku/russkij_yazyk/teoriya/9_klass/2/zadanie_1</a:t>
            </a:r>
            <a:r>
              <a:rPr lang="en-US" dirty="0" smtClean="0">
                <a:hlinkClick r:id="rId2"/>
              </a:rPr>
              <a:t>/</a:t>
            </a:r>
            <a:endParaRPr lang="ru-RU" dirty="0" smtClean="0"/>
          </a:p>
          <a:p>
            <a:pPr algn="just"/>
            <a:r>
              <a:rPr lang="ru-RU" dirty="0" smtClean="0"/>
              <a:t>Отправь </a:t>
            </a:r>
            <a:r>
              <a:rPr lang="ru-RU" dirty="0"/>
              <a:t>выполненное задание на электронный адрес </a:t>
            </a:r>
            <a:r>
              <a:rPr lang="ru-RU" dirty="0">
                <a:hlinkClick r:id="rId3" action="ppaction://hlinksldjump"/>
              </a:rPr>
              <a:t>–</a:t>
            </a:r>
            <a:r>
              <a:rPr lang="ru-RU" dirty="0"/>
              <a:t> </a:t>
            </a:r>
            <a:r>
              <a:rPr lang="en-US" dirty="0" smtClean="0">
                <a:hlinkClick r:id="rId4"/>
              </a:rPr>
              <a:t>fedosgalya@yandex.ru</a:t>
            </a:r>
            <a:endParaRPr lang="ru-RU" dirty="0" smtClean="0"/>
          </a:p>
          <a:p>
            <a:pPr algn="ctr"/>
            <a:endParaRPr lang="ru-RU" dirty="0">
              <a:hlinkClick r:id="rId3" action="ppaction://hlinksldjump"/>
            </a:endParaRPr>
          </a:p>
          <a:p>
            <a:pPr algn="ctr"/>
            <a:r>
              <a:rPr lang="ru-RU" dirty="0" smtClean="0">
                <a:hlinkClick r:id="rId3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Задание 2</a:t>
            </a:r>
            <a:br>
              <a:rPr lang="ru-RU" dirty="0" smtClean="0"/>
            </a:br>
            <a:r>
              <a:rPr lang="ru-RU" dirty="0" smtClean="0"/>
              <a:t>Смысловой анализ текста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1379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endParaRPr lang="ru-RU" dirty="0" smtClean="0"/>
          </a:p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тренировочный тест </a:t>
            </a:r>
            <a:r>
              <a:rPr lang="ru-RU" dirty="0" smtClean="0">
                <a:solidFill>
                  <a:srgbClr val="C00000"/>
                </a:solidFill>
              </a:rPr>
              <a:t>799959</a:t>
            </a:r>
            <a:r>
              <a:rPr lang="ru-RU" dirty="0" smtClean="0"/>
              <a:t> на сайте «Решу ОГЭ» - </a:t>
            </a:r>
            <a:r>
              <a:rPr lang="en-US" dirty="0">
                <a:hlinkClick r:id="rId2"/>
              </a:rPr>
              <a:t>https://rus-oge.sdamgia.ru/</a:t>
            </a:r>
            <a:r>
              <a:rPr lang="ru-RU" dirty="0"/>
              <a:t> </a:t>
            </a:r>
            <a:r>
              <a:rPr lang="ru-RU" dirty="0" smtClean="0"/>
              <a:t>. </a:t>
            </a:r>
            <a:endParaRPr lang="ru-RU" dirty="0" smtClean="0">
              <a:hlinkClick r:id="rId3" action="ppaction://hlinksldjump"/>
            </a:endParaRPr>
          </a:p>
          <a:p>
            <a:pPr algn="ctr"/>
            <a:endParaRPr lang="ru-RU" dirty="0">
              <a:hlinkClick r:id="rId3" action="ppaction://hlinksldjump"/>
            </a:endParaRPr>
          </a:p>
          <a:p>
            <a:pPr algn="ctr"/>
            <a:r>
              <a:rPr lang="ru-RU" dirty="0" smtClean="0">
                <a:hlinkClick r:id="rId4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Задание 2</a:t>
            </a:r>
            <a:br>
              <a:rPr lang="ru-RU" dirty="0" smtClean="0"/>
            </a:br>
            <a:r>
              <a:rPr lang="ru-RU" dirty="0" smtClean="0"/>
              <a:t>Смысловой анализ текста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34699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Задание 2</a:t>
            </a:r>
            <a:br>
              <a:rPr lang="ru-RU" dirty="0" smtClean="0"/>
            </a:br>
            <a:r>
              <a:rPr lang="ru-RU" dirty="0" smtClean="0"/>
              <a:t>Смысловой анализ текста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4716923"/>
              </p:ext>
            </p:extLst>
          </p:nvPr>
        </p:nvGraphicFramePr>
        <p:xfrm>
          <a:off x="1547664" y="3284984"/>
          <a:ext cx="6096000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r>
                        <a:rPr lang="ru-RU" dirty="0" smtClean="0"/>
                        <a:t> (3 и более правильных ответов)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3" action="ppaction://hlinksldjump"/>
                        </a:rPr>
                        <a:t>Неправильно</a:t>
                      </a:r>
                      <a:r>
                        <a:rPr lang="ru-RU" dirty="0" smtClean="0"/>
                        <a:t> (менее 3 правильных ответов)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317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endParaRPr lang="ru-RU" dirty="0" smtClean="0"/>
          </a:p>
          <a:p>
            <a:pPr algn="just"/>
            <a:endParaRPr lang="ru-RU" dirty="0" smtClean="0"/>
          </a:p>
          <a:p>
            <a:pPr algn="just"/>
            <a:r>
              <a:rPr lang="ru-RU" dirty="0"/>
              <a:t>Изучи теоретический материал и выполни </a:t>
            </a:r>
            <a:r>
              <a:rPr lang="ru-RU" dirty="0" smtClean="0"/>
              <a:t>2 </a:t>
            </a:r>
            <a:r>
              <a:rPr lang="ru-RU" dirty="0"/>
              <a:t>практическое </a:t>
            </a:r>
            <a:r>
              <a:rPr lang="ru-RU" dirty="0" smtClean="0"/>
              <a:t>задание (скачай документ и используй его для выполнения задания как чистовик) –</a:t>
            </a:r>
          </a:p>
          <a:p>
            <a:pPr algn="just"/>
            <a:r>
              <a:rPr lang="en-US" dirty="0">
                <a:hlinkClick r:id="rId2"/>
              </a:rPr>
              <a:t>http://shcoolparallel.umi.ru/na_zametku/russkij_yazyk/teoriya/9_klass/2/zadanie_2</a:t>
            </a:r>
            <a:r>
              <a:rPr lang="en-US" dirty="0" smtClean="0">
                <a:hlinkClick r:id="rId2"/>
              </a:rPr>
              <a:t>/</a:t>
            </a:r>
            <a:endParaRPr lang="ru-RU" dirty="0" smtClean="0"/>
          </a:p>
          <a:p>
            <a:pPr algn="just"/>
            <a:r>
              <a:rPr lang="ru-RU" dirty="0" smtClean="0"/>
              <a:t>Отправь </a:t>
            </a:r>
            <a:r>
              <a:rPr lang="ru-RU" dirty="0"/>
              <a:t>выполненное задание на электронный адрес </a:t>
            </a:r>
            <a:r>
              <a:rPr lang="ru-RU" dirty="0">
                <a:hlinkClick r:id="rId3" action="ppaction://hlinksldjump"/>
              </a:rPr>
              <a:t>–</a:t>
            </a:r>
            <a:r>
              <a:rPr lang="ru-RU" dirty="0"/>
              <a:t> </a:t>
            </a:r>
            <a:r>
              <a:rPr lang="en-US" dirty="0">
                <a:hlinkClick r:id="rId4"/>
              </a:rPr>
              <a:t>fedosgalya@yandex.ru</a:t>
            </a:r>
            <a:endParaRPr lang="ru-RU" dirty="0"/>
          </a:p>
          <a:p>
            <a:pPr algn="ctr"/>
            <a:endParaRPr lang="ru-RU" dirty="0">
              <a:hlinkClick r:id="rId5" action="ppaction://hlinksldjump"/>
            </a:endParaRPr>
          </a:p>
          <a:p>
            <a:pPr algn="ctr"/>
            <a:r>
              <a:rPr lang="ru-RU" dirty="0" smtClean="0">
                <a:hlinkClick r:id="rId6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Задание 2</a:t>
            </a:r>
            <a:br>
              <a:rPr lang="ru-RU" dirty="0" smtClean="0"/>
            </a:br>
            <a:r>
              <a:rPr lang="ru-RU" dirty="0" smtClean="0"/>
              <a:t>Смысловой анализ текста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99671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endParaRPr lang="ru-RU" dirty="0" smtClean="0"/>
          </a:p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тренировочный тест </a:t>
            </a:r>
            <a:r>
              <a:rPr lang="ru-RU" dirty="0" smtClean="0">
                <a:solidFill>
                  <a:srgbClr val="C00000"/>
                </a:solidFill>
              </a:rPr>
              <a:t>802594</a:t>
            </a:r>
            <a:r>
              <a:rPr lang="ru-RU" dirty="0" smtClean="0"/>
              <a:t> на сайте «Решу ОГЭ» - </a:t>
            </a:r>
            <a:r>
              <a:rPr lang="en-US" dirty="0">
                <a:hlinkClick r:id="rId2"/>
              </a:rPr>
              <a:t>https://rus-oge.sdamgia.ru/</a:t>
            </a:r>
            <a:r>
              <a:rPr lang="ru-RU" dirty="0"/>
              <a:t> </a:t>
            </a:r>
            <a:r>
              <a:rPr lang="ru-RU" dirty="0" smtClean="0"/>
              <a:t>. </a:t>
            </a:r>
            <a:endParaRPr lang="ru-RU" dirty="0" smtClean="0">
              <a:hlinkClick r:id="rId3" action="ppaction://hlinksldjump"/>
            </a:endParaRPr>
          </a:p>
          <a:p>
            <a:pPr algn="ctr"/>
            <a:endParaRPr lang="ru-RU" dirty="0">
              <a:hlinkClick r:id="rId3" action="ppaction://hlinksldjump"/>
            </a:endParaRPr>
          </a:p>
          <a:p>
            <a:pPr algn="ctr"/>
            <a:r>
              <a:rPr lang="ru-RU" dirty="0" smtClean="0">
                <a:hlinkClick r:id="rId4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Задание 2</a:t>
            </a:r>
            <a:br>
              <a:rPr lang="ru-RU" dirty="0" smtClean="0"/>
            </a:br>
            <a:r>
              <a:rPr lang="ru-RU" dirty="0" smtClean="0"/>
              <a:t>Смысловой анализ текста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4582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Задание 2</a:t>
            </a:r>
            <a:br>
              <a:rPr lang="ru-RU" dirty="0" smtClean="0"/>
            </a:br>
            <a:r>
              <a:rPr lang="ru-RU" dirty="0" smtClean="0"/>
              <a:t>Смысловой анализ текста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0385383"/>
              </p:ext>
            </p:extLst>
          </p:nvPr>
        </p:nvGraphicFramePr>
        <p:xfrm>
          <a:off x="1547664" y="3284984"/>
          <a:ext cx="6096000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r>
                        <a:rPr lang="ru-RU" dirty="0" smtClean="0"/>
                        <a:t> (3</a:t>
                      </a:r>
                      <a:r>
                        <a:rPr lang="ru-RU" baseline="0" dirty="0" smtClean="0"/>
                        <a:t> и более правильных ответов)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3" action="ppaction://hlinksldjump"/>
                        </a:rPr>
                        <a:t>Неправильно</a:t>
                      </a:r>
                      <a:r>
                        <a:rPr lang="ru-RU" dirty="0" smtClean="0"/>
                        <a:t> (менее 3 правильных ответов)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1242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endParaRPr lang="ru-RU" dirty="0" smtClean="0"/>
          </a:p>
          <a:p>
            <a:pPr algn="just"/>
            <a:endParaRPr lang="ru-RU" dirty="0" smtClean="0"/>
          </a:p>
          <a:p>
            <a:pPr algn="just"/>
            <a:r>
              <a:rPr lang="ru-RU" dirty="0"/>
              <a:t>Изучи теоретический материал и выполни 3</a:t>
            </a:r>
            <a:r>
              <a:rPr lang="ru-RU" dirty="0" smtClean="0"/>
              <a:t> </a:t>
            </a:r>
            <a:r>
              <a:rPr lang="ru-RU" dirty="0"/>
              <a:t>практическое </a:t>
            </a:r>
            <a:r>
              <a:rPr lang="ru-RU" dirty="0" smtClean="0"/>
              <a:t>задание (скачай документ и используй его для выполнения задания) –</a:t>
            </a:r>
          </a:p>
          <a:p>
            <a:pPr algn="just"/>
            <a:r>
              <a:rPr lang="en-US" dirty="0">
                <a:hlinkClick r:id="rId2"/>
              </a:rPr>
              <a:t>http://shcoolparallel.umi.ru/na_zametku/russkij_yazyk/teoriya/9_klass/2/zadanie_3</a:t>
            </a:r>
            <a:r>
              <a:rPr lang="en-US" dirty="0" smtClean="0">
                <a:hlinkClick r:id="rId2"/>
              </a:rPr>
              <a:t>/</a:t>
            </a:r>
            <a:endParaRPr lang="ru-RU" dirty="0" smtClean="0"/>
          </a:p>
          <a:p>
            <a:pPr algn="just"/>
            <a:r>
              <a:rPr lang="ru-RU" dirty="0" smtClean="0"/>
              <a:t>Отправь </a:t>
            </a:r>
            <a:r>
              <a:rPr lang="ru-RU" dirty="0"/>
              <a:t>выполненное задание на электронный адрес </a:t>
            </a:r>
            <a:r>
              <a:rPr lang="ru-RU" dirty="0">
                <a:hlinkClick r:id="rId3" action="ppaction://hlinksldjump"/>
              </a:rPr>
              <a:t>–</a:t>
            </a:r>
            <a:r>
              <a:rPr lang="ru-RU" dirty="0"/>
              <a:t> </a:t>
            </a:r>
            <a:r>
              <a:rPr lang="en-US" dirty="0">
                <a:hlinkClick r:id="rId4"/>
              </a:rPr>
              <a:t>fedosgalya@yandex.ru</a:t>
            </a:r>
            <a:endParaRPr lang="ru-RU" dirty="0"/>
          </a:p>
          <a:p>
            <a:pPr algn="ctr"/>
            <a:endParaRPr lang="ru-RU" dirty="0">
              <a:hlinkClick r:id="rId5" action="ppaction://hlinksldjump"/>
            </a:endParaRPr>
          </a:p>
          <a:p>
            <a:pPr algn="ctr"/>
            <a:r>
              <a:rPr lang="ru-RU" dirty="0" smtClean="0">
                <a:hlinkClick r:id="rId6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Задание 2</a:t>
            </a:r>
            <a:br>
              <a:rPr lang="ru-RU" dirty="0" smtClean="0"/>
            </a:br>
            <a:r>
              <a:rPr lang="ru-RU" dirty="0" smtClean="0"/>
              <a:t>Смысловой анализ текста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0667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endParaRPr lang="ru-RU" dirty="0" smtClean="0"/>
          </a:p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тренировочный тест </a:t>
            </a:r>
            <a:r>
              <a:rPr lang="ru-RU" dirty="0" smtClean="0">
                <a:solidFill>
                  <a:srgbClr val="C00000"/>
                </a:solidFill>
              </a:rPr>
              <a:t>781771</a:t>
            </a:r>
            <a:r>
              <a:rPr lang="ru-RU" dirty="0" smtClean="0"/>
              <a:t> на сайте «Решу ОГЭ» - </a:t>
            </a:r>
            <a:r>
              <a:rPr lang="en-US" dirty="0">
                <a:hlinkClick r:id="rId2"/>
              </a:rPr>
              <a:t>https://rus-oge.sdamgia.ru/</a:t>
            </a:r>
            <a:r>
              <a:rPr lang="ru-RU" dirty="0"/>
              <a:t> </a:t>
            </a:r>
            <a:r>
              <a:rPr lang="ru-RU" dirty="0" smtClean="0"/>
              <a:t>. </a:t>
            </a:r>
            <a:endParaRPr lang="ru-RU" dirty="0" smtClean="0">
              <a:hlinkClick r:id="rId3" action="ppaction://hlinksldjump"/>
            </a:endParaRPr>
          </a:p>
          <a:p>
            <a:pPr algn="ctr"/>
            <a:endParaRPr lang="ru-RU" dirty="0">
              <a:hlinkClick r:id="rId3" action="ppaction://hlinksldjump"/>
            </a:endParaRPr>
          </a:p>
          <a:p>
            <a:pPr algn="ctr"/>
            <a:r>
              <a:rPr lang="ru-RU" dirty="0" smtClean="0">
                <a:hlinkClick r:id="rId4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Задание 2</a:t>
            </a:r>
            <a:br>
              <a:rPr lang="ru-RU" dirty="0" smtClean="0"/>
            </a:br>
            <a:r>
              <a:rPr lang="ru-RU" dirty="0" smtClean="0"/>
              <a:t>Смысловой анализ текста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3737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Задание 2</a:t>
            </a:r>
            <a:br>
              <a:rPr lang="ru-RU" dirty="0" smtClean="0"/>
            </a:br>
            <a:r>
              <a:rPr lang="ru-RU" dirty="0" smtClean="0"/>
              <a:t>Смысловой анализ текста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7493291"/>
              </p:ext>
            </p:extLst>
          </p:nvPr>
        </p:nvGraphicFramePr>
        <p:xfrm>
          <a:off x="1547664" y="3284984"/>
          <a:ext cx="6096000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r>
                        <a:rPr lang="ru-RU" dirty="0" smtClean="0"/>
                        <a:t> (3</a:t>
                      </a:r>
                      <a:r>
                        <a:rPr lang="ru-RU" baseline="0" dirty="0" smtClean="0"/>
                        <a:t> и более правильных ответов)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Неправильно</a:t>
                      </a:r>
                      <a:r>
                        <a:rPr lang="ru-RU" dirty="0" smtClean="0"/>
                        <a:t> (менее 3 правильных ответов)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26203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на сайте «Решу ОГЭ» тест </a:t>
            </a:r>
            <a:r>
              <a:rPr lang="ru-RU" dirty="0" smtClean="0">
                <a:solidFill>
                  <a:srgbClr val="C00000"/>
                </a:solidFill>
              </a:rPr>
              <a:t>1127421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Задание 6</a:t>
            </a:r>
            <a:br>
              <a:rPr lang="ru-RU" dirty="0" smtClean="0"/>
            </a:br>
            <a:r>
              <a:rPr lang="ru-RU" dirty="0" smtClean="0"/>
              <a:t>Синонимы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6707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Задание 6</a:t>
            </a:r>
            <a:br>
              <a:rPr lang="ru-RU" dirty="0" smtClean="0"/>
            </a:br>
            <a:r>
              <a:rPr lang="ru-RU" dirty="0" smtClean="0"/>
              <a:t>Синонимы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8759163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357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595875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Задание 3.1</a:t>
            </a:r>
            <a:br>
              <a:rPr lang="ru-RU" dirty="0" smtClean="0"/>
            </a:br>
            <a:r>
              <a:rPr lang="ru-RU" dirty="0" smtClean="0"/>
              <a:t>Сравнение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4550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Задание 3.1</a:t>
            </a:r>
            <a:br>
              <a:rPr lang="ru-RU" dirty="0" smtClean="0"/>
            </a:br>
            <a:r>
              <a:rPr lang="ru-RU" dirty="0" smtClean="0"/>
              <a:t>Сравнение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5966681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7945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596857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Задание 3.2</a:t>
            </a:r>
            <a:br>
              <a:rPr lang="ru-RU" dirty="0" smtClean="0"/>
            </a:br>
            <a:r>
              <a:rPr lang="ru-RU" dirty="0" smtClean="0"/>
              <a:t>Метафора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47250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Задание 3.2</a:t>
            </a:r>
            <a:br>
              <a:rPr lang="ru-RU" dirty="0" smtClean="0"/>
            </a:br>
            <a:r>
              <a:rPr lang="ru-RU" dirty="0" smtClean="0"/>
              <a:t>Метафора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1399504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2843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648293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Задание 3.3</a:t>
            </a:r>
            <a:br>
              <a:rPr lang="ru-RU" dirty="0" smtClean="0"/>
            </a:br>
            <a:r>
              <a:rPr lang="ru-RU" dirty="0" smtClean="0"/>
              <a:t>Олицетворение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03861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Задание 3.3</a:t>
            </a:r>
            <a:br>
              <a:rPr lang="ru-RU" dirty="0" smtClean="0"/>
            </a:br>
            <a:r>
              <a:rPr lang="ru-RU" dirty="0" smtClean="0"/>
              <a:t>Олицетворение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4800157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4177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624035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Задание 3.4</a:t>
            </a:r>
            <a:br>
              <a:rPr lang="ru-RU" dirty="0" smtClean="0"/>
            </a:br>
            <a:r>
              <a:rPr lang="ru-RU" dirty="0" smtClean="0"/>
              <a:t>Эпитет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7994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Задание 3.4</a:t>
            </a:r>
            <a:br>
              <a:rPr lang="ru-RU" dirty="0" smtClean="0"/>
            </a:br>
            <a:r>
              <a:rPr lang="ru-RU" dirty="0" smtClean="0"/>
              <a:t>Эпитет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3314661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85467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659959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Задание 3.5</a:t>
            </a:r>
            <a:br>
              <a:rPr lang="ru-RU" dirty="0" smtClean="0"/>
            </a:br>
            <a:r>
              <a:rPr lang="ru-RU" dirty="0" smtClean="0"/>
              <a:t>Гипербола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1223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Задание 3.5</a:t>
            </a:r>
            <a:br>
              <a:rPr lang="ru-RU" dirty="0" smtClean="0"/>
            </a:br>
            <a:r>
              <a:rPr lang="ru-RU" dirty="0" smtClean="0"/>
              <a:t>Гипербола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3202818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2021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611419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Задание 3.6</a:t>
            </a:r>
            <a:br>
              <a:rPr lang="ru-RU" dirty="0" smtClean="0"/>
            </a:br>
            <a:r>
              <a:rPr lang="ru-RU" dirty="0" smtClean="0"/>
              <a:t>Противопоставление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79055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Задание 3.6</a:t>
            </a:r>
            <a:br>
              <a:rPr lang="ru-RU" dirty="0" smtClean="0"/>
            </a:br>
            <a:r>
              <a:rPr lang="ru-RU" dirty="0" smtClean="0"/>
              <a:t>Противопоставление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7988971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52268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1127450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Задание 3.7</a:t>
            </a:r>
            <a:br>
              <a:rPr lang="ru-RU" dirty="0" smtClean="0"/>
            </a:br>
            <a:r>
              <a:rPr lang="ru-RU" dirty="0" smtClean="0"/>
              <a:t>Разговорные слова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43268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Задание 3.7</a:t>
            </a:r>
            <a:br>
              <a:rPr lang="ru-RU" dirty="0" smtClean="0"/>
            </a:br>
            <a:r>
              <a:rPr lang="ru-RU" dirty="0" smtClean="0"/>
              <a:t>Разговорные слова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2587972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7829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1127457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Задание 3.8</a:t>
            </a:r>
            <a:br>
              <a:rPr lang="ru-RU" dirty="0" smtClean="0"/>
            </a:br>
            <a:r>
              <a:rPr lang="ru-RU" dirty="0" smtClean="0"/>
              <a:t>Просторечная лексика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0631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Задание 3.8</a:t>
            </a:r>
            <a:br>
              <a:rPr lang="ru-RU" dirty="0" smtClean="0"/>
            </a:br>
            <a:r>
              <a:rPr lang="ru-RU" dirty="0" smtClean="0"/>
              <a:t>Просторечная лексика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5069112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052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1127529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Задание 3.9</a:t>
            </a:r>
            <a:br>
              <a:rPr lang="ru-RU" dirty="0" smtClean="0"/>
            </a:br>
            <a:r>
              <a:rPr lang="ru-RU" dirty="0" smtClean="0"/>
              <a:t>Фразеологизмы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03672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Задание 3.9</a:t>
            </a:r>
            <a:br>
              <a:rPr lang="ru-RU" dirty="0" smtClean="0"/>
            </a:br>
            <a:r>
              <a:rPr lang="ru-RU" dirty="0" smtClean="0"/>
              <a:t>Фразеологизмы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5005227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6813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595840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Задание 4.1</a:t>
            </a:r>
            <a:br>
              <a:rPr lang="ru-RU" dirty="0" smtClean="0"/>
            </a:br>
            <a:r>
              <a:rPr lang="ru-RU" dirty="0" smtClean="0"/>
              <a:t>Правописание приставок на з(с)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2508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Задание 4.1</a:t>
            </a:r>
            <a:br>
              <a:rPr lang="ru-RU" dirty="0" smtClean="0"/>
            </a:br>
            <a:r>
              <a:rPr lang="ru-RU" dirty="0" smtClean="0"/>
              <a:t>Фразеологизмы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1224871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25165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608083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Задание 4.2</a:t>
            </a:r>
            <a:br>
              <a:rPr lang="ru-RU" sz="2800" dirty="0" smtClean="0"/>
            </a:br>
            <a:r>
              <a:rPr lang="ru-RU" sz="2800" dirty="0" smtClean="0"/>
              <a:t>Правописание приставки ПРИ- </a:t>
            </a:r>
            <a:br>
              <a:rPr lang="ru-RU" sz="2800" dirty="0" smtClean="0"/>
            </a:br>
            <a:r>
              <a:rPr lang="ru-RU" sz="2800" dirty="0" smtClean="0"/>
              <a:t>со значением «неполнота действия»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647014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Задание 4.2</a:t>
            </a:r>
            <a:br>
              <a:rPr lang="ru-RU" sz="2800" dirty="0" smtClean="0"/>
            </a:br>
            <a:r>
              <a:rPr lang="ru-RU" sz="2800" dirty="0" smtClean="0"/>
              <a:t>Правописание приставки ПРИ-</a:t>
            </a:r>
            <a:br>
              <a:rPr lang="ru-RU" sz="2800" dirty="0" smtClean="0"/>
            </a:br>
            <a:r>
              <a:rPr lang="ru-RU" sz="2800" dirty="0" smtClean="0"/>
              <a:t>со значением «неполнота действия»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4216562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1086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611427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Задание 4.3</a:t>
            </a:r>
            <a:br>
              <a:rPr lang="ru-RU" sz="2800" dirty="0" smtClean="0"/>
            </a:br>
            <a:r>
              <a:rPr lang="ru-RU" sz="2800" dirty="0" smtClean="0"/>
              <a:t>Правописание приставки ПРИ- </a:t>
            </a:r>
            <a:br>
              <a:rPr lang="ru-RU" sz="2800" dirty="0" smtClean="0"/>
            </a:br>
            <a:r>
              <a:rPr lang="ru-RU" sz="2800" dirty="0" smtClean="0"/>
              <a:t>со значением «приближение»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817474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Задание 4.3</a:t>
            </a:r>
            <a:br>
              <a:rPr lang="ru-RU" sz="2800" dirty="0" smtClean="0"/>
            </a:br>
            <a:r>
              <a:rPr lang="ru-RU" sz="2800" dirty="0" smtClean="0"/>
              <a:t>Правописание приставки ПРИ-</a:t>
            </a:r>
            <a:br>
              <a:rPr lang="ru-RU" sz="2800" dirty="0" smtClean="0"/>
            </a:br>
            <a:r>
              <a:rPr lang="ru-RU" sz="2800" dirty="0" smtClean="0"/>
              <a:t>со значением «приближение»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9481924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0688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670819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Задание 4.4</a:t>
            </a:r>
            <a:br>
              <a:rPr lang="ru-RU" sz="2800" dirty="0" smtClean="0"/>
            </a:br>
            <a:r>
              <a:rPr lang="ru-RU" sz="2800" dirty="0" smtClean="0"/>
              <a:t>Правописание приставки ПРИ- </a:t>
            </a:r>
            <a:br>
              <a:rPr lang="ru-RU" sz="2800" dirty="0" smtClean="0"/>
            </a:br>
            <a:r>
              <a:rPr lang="ru-RU" sz="2800" dirty="0" smtClean="0"/>
              <a:t>со значением «присоединение»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61908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Задание 4.4</a:t>
            </a:r>
            <a:br>
              <a:rPr lang="ru-RU" sz="2800" dirty="0" smtClean="0"/>
            </a:br>
            <a:r>
              <a:rPr lang="ru-RU" sz="2800" dirty="0" smtClean="0"/>
              <a:t>Правописание приставки ПРИ-</a:t>
            </a:r>
            <a:br>
              <a:rPr lang="ru-RU" sz="2800" dirty="0" smtClean="0"/>
            </a:br>
            <a:r>
              <a:rPr lang="ru-RU" sz="2800" dirty="0" smtClean="0"/>
              <a:t>со значением «присоединение»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1216506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57240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1127676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Задание 4.5</a:t>
            </a:r>
            <a:br>
              <a:rPr lang="ru-RU" sz="2800" dirty="0" smtClean="0"/>
            </a:br>
            <a:r>
              <a:rPr lang="ru-RU" sz="2800" dirty="0" smtClean="0"/>
              <a:t>Правописание приставки ПРИ- </a:t>
            </a:r>
            <a:br>
              <a:rPr lang="ru-RU" sz="2800" dirty="0" smtClean="0"/>
            </a:br>
            <a:r>
              <a:rPr lang="ru-RU" sz="2800" dirty="0" smtClean="0"/>
              <a:t>со значением «расположение вблизи чего-либо»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266516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Задание 4.5</a:t>
            </a:r>
            <a:br>
              <a:rPr lang="ru-RU" sz="2800" dirty="0" smtClean="0"/>
            </a:br>
            <a:r>
              <a:rPr lang="ru-RU" sz="2800" dirty="0" smtClean="0"/>
              <a:t>Правописание приставки ПРИ-</a:t>
            </a:r>
            <a:br>
              <a:rPr lang="ru-RU" sz="2800" dirty="0" smtClean="0"/>
            </a:br>
            <a:r>
              <a:rPr lang="ru-RU" sz="2800" dirty="0" smtClean="0"/>
              <a:t>со значением «расположение вблизи чего-либо»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9055553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7601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786464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Задание 5.1</a:t>
            </a:r>
            <a:br>
              <a:rPr lang="ru-RU" sz="2800" dirty="0" smtClean="0"/>
            </a:br>
            <a:r>
              <a:rPr lang="ru-RU" sz="2800" dirty="0" smtClean="0"/>
              <a:t>Правописание Н и НН </a:t>
            </a:r>
            <a:br>
              <a:rPr lang="ru-RU" sz="2800" dirty="0" smtClean="0"/>
            </a:br>
            <a:r>
              <a:rPr lang="ru-RU" sz="2800" dirty="0" smtClean="0"/>
              <a:t>в суффиксах полных причастий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432292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Задание 5.1</a:t>
            </a:r>
            <a:br>
              <a:rPr lang="ru-RU" sz="2800" dirty="0" smtClean="0"/>
            </a:br>
            <a:r>
              <a:rPr lang="ru-RU" sz="2800" dirty="0" smtClean="0"/>
              <a:t>Правописание Н и НН</a:t>
            </a:r>
            <a:br>
              <a:rPr lang="ru-RU" sz="2800" dirty="0" smtClean="0"/>
            </a:br>
            <a:r>
              <a:rPr lang="ru-RU" sz="2800" dirty="0" smtClean="0"/>
              <a:t>в суффиксах полных причастий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892075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2964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1127689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Задание 5.2</a:t>
            </a:r>
            <a:br>
              <a:rPr lang="ru-RU" sz="2800" dirty="0" smtClean="0"/>
            </a:br>
            <a:r>
              <a:rPr lang="ru-RU" sz="2800" dirty="0" smtClean="0"/>
              <a:t>Правописание Н </a:t>
            </a:r>
            <a:br>
              <a:rPr lang="ru-RU" sz="2800" dirty="0" smtClean="0"/>
            </a:br>
            <a:r>
              <a:rPr lang="ru-RU" sz="2800" dirty="0" smtClean="0"/>
              <a:t>в суффиксах кратких причастий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589776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Задание 5.2</a:t>
            </a:r>
            <a:br>
              <a:rPr lang="ru-RU" sz="2800" dirty="0" smtClean="0"/>
            </a:br>
            <a:r>
              <a:rPr lang="ru-RU" sz="2800" dirty="0" smtClean="0"/>
              <a:t>Правописание Н</a:t>
            </a:r>
            <a:br>
              <a:rPr lang="ru-RU" sz="2800" dirty="0" smtClean="0"/>
            </a:br>
            <a:r>
              <a:rPr lang="ru-RU" sz="2800" dirty="0" smtClean="0"/>
              <a:t>в суффиксах кратких причастий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5849559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67648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1127857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Задание 5.3</a:t>
            </a:r>
            <a:br>
              <a:rPr lang="ru-RU" sz="2800" dirty="0" smtClean="0"/>
            </a:br>
            <a:r>
              <a:rPr lang="ru-RU" sz="2800" dirty="0" smtClean="0"/>
              <a:t>Правописание Н и НН</a:t>
            </a:r>
            <a:br>
              <a:rPr lang="ru-RU" sz="2800" dirty="0" smtClean="0"/>
            </a:br>
            <a:r>
              <a:rPr lang="ru-RU" sz="2800" dirty="0" smtClean="0"/>
              <a:t>в суффиксах прилагательных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889272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Задание 5.3</a:t>
            </a:r>
            <a:br>
              <a:rPr lang="ru-RU" sz="2800" dirty="0" smtClean="0"/>
            </a:br>
            <a:r>
              <a:rPr lang="ru-RU" sz="2800" dirty="0" smtClean="0"/>
              <a:t>Правописание Н и НН</a:t>
            </a:r>
            <a:br>
              <a:rPr lang="ru-RU" sz="2800" dirty="0" smtClean="0"/>
            </a:br>
            <a:r>
              <a:rPr lang="ru-RU" sz="2800" dirty="0" smtClean="0"/>
              <a:t>в суффиксах прилагательных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0152628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41871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1127870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Задание 5.4</a:t>
            </a:r>
            <a:br>
              <a:rPr lang="ru-RU" sz="2800" dirty="0" smtClean="0"/>
            </a:br>
            <a:r>
              <a:rPr lang="ru-RU" sz="2800" dirty="0" smtClean="0"/>
              <a:t>Правописание Н и НН</a:t>
            </a:r>
            <a:br>
              <a:rPr lang="ru-RU" sz="2800" dirty="0" smtClean="0"/>
            </a:br>
            <a:r>
              <a:rPr lang="ru-RU" sz="2800" dirty="0" smtClean="0"/>
              <a:t>в суффиксах наречий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022016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Задание 5.4</a:t>
            </a:r>
            <a:br>
              <a:rPr lang="ru-RU" sz="2800" dirty="0" smtClean="0"/>
            </a:br>
            <a:r>
              <a:rPr lang="ru-RU" sz="2800" dirty="0" smtClean="0"/>
              <a:t>Правописание Н и НН</a:t>
            </a:r>
            <a:br>
              <a:rPr lang="ru-RU" sz="2800" dirty="0" smtClean="0"/>
            </a:br>
            <a:r>
              <a:rPr lang="ru-RU" sz="2800" dirty="0" smtClean="0"/>
              <a:t>в суффиксах наречий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9909747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0199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595845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Задание 7.1</a:t>
            </a:r>
            <a:br>
              <a:rPr lang="ru-RU" sz="2800" dirty="0" smtClean="0"/>
            </a:br>
            <a:r>
              <a:rPr lang="ru-RU" sz="2800" dirty="0" smtClean="0"/>
              <a:t>Словосочетание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934843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Задание 7.1</a:t>
            </a:r>
            <a:br>
              <a:rPr lang="ru-RU" sz="2800" dirty="0" smtClean="0"/>
            </a:br>
            <a:r>
              <a:rPr lang="ru-RU" sz="2800" dirty="0" smtClean="0"/>
              <a:t>Словосочетание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9917954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7222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611444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Задание 7.2</a:t>
            </a:r>
            <a:br>
              <a:rPr lang="ru-RU" sz="2800" dirty="0" smtClean="0"/>
            </a:br>
            <a:r>
              <a:rPr lang="ru-RU" sz="2800" dirty="0" smtClean="0"/>
              <a:t>Словосочетание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14052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Задание 7.2</a:t>
            </a:r>
            <a:br>
              <a:rPr lang="ru-RU" sz="2800" dirty="0" smtClean="0"/>
            </a:br>
            <a:r>
              <a:rPr lang="ru-RU" sz="2800" dirty="0" smtClean="0"/>
              <a:t>Словосочетание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6411450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68437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1128253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Задание 8.1</a:t>
            </a:r>
            <a:br>
              <a:rPr lang="ru-RU" sz="2800" dirty="0" smtClean="0"/>
            </a:br>
            <a:r>
              <a:rPr lang="ru-RU" sz="2800" dirty="0" smtClean="0"/>
              <a:t>Грамматическая основа предложения. Подлежащее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620607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Задание 8.1</a:t>
            </a:r>
            <a:br>
              <a:rPr lang="ru-RU" sz="2800" dirty="0" smtClean="0"/>
            </a:br>
            <a:r>
              <a:rPr lang="ru-RU" sz="2800" dirty="0" smtClean="0"/>
              <a:t>Грамматическая основа предложения. Подлежащее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5848003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72621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595871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Задание 8.2</a:t>
            </a:r>
            <a:br>
              <a:rPr lang="ru-RU" sz="2800" dirty="0" smtClean="0"/>
            </a:br>
            <a:r>
              <a:rPr lang="ru-RU" sz="2800" dirty="0" smtClean="0"/>
              <a:t>Грамматическая основа предложения. </a:t>
            </a:r>
            <a:br>
              <a:rPr lang="ru-RU" sz="2800" dirty="0" smtClean="0"/>
            </a:br>
            <a:r>
              <a:rPr lang="ru-RU" sz="2800" dirty="0" smtClean="0"/>
              <a:t>Простое глагольное сказуемое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005688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Задание 8.2</a:t>
            </a:r>
            <a:br>
              <a:rPr lang="ru-RU" sz="2800" dirty="0" smtClean="0"/>
            </a:br>
            <a:r>
              <a:rPr lang="ru-RU" sz="2800" dirty="0" smtClean="0"/>
              <a:t>Грамматическая основа предложения. </a:t>
            </a:r>
            <a:br>
              <a:rPr lang="ru-RU" sz="2800" dirty="0" smtClean="0"/>
            </a:br>
            <a:r>
              <a:rPr lang="ru-RU" sz="2800" dirty="0" smtClean="0"/>
              <a:t>Простое глагольное сказуемое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1228136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95122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1128297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Задание 8.3</a:t>
            </a:r>
            <a:br>
              <a:rPr lang="ru-RU" sz="2800" dirty="0" smtClean="0"/>
            </a:br>
            <a:r>
              <a:rPr lang="ru-RU" sz="2800" dirty="0" smtClean="0"/>
              <a:t>Грамматическая основа предложения. </a:t>
            </a:r>
            <a:br>
              <a:rPr lang="ru-RU" sz="2800" dirty="0" smtClean="0"/>
            </a:br>
            <a:r>
              <a:rPr lang="ru-RU" sz="2800" dirty="0" smtClean="0"/>
              <a:t>Составное глагольное сказуемое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912978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Задание 8.3</a:t>
            </a:r>
            <a:br>
              <a:rPr lang="ru-RU" sz="2800" dirty="0" smtClean="0"/>
            </a:br>
            <a:r>
              <a:rPr lang="ru-RU" sz="2800" dirty="0" smtClean="0"/>
              <a:t>Грамматическая основа предложения. </a:t>
            </a:r>
            <a:br>
              <a:rPr lang="ru-RU" sz="2800" dirty="0" smtClean="0"/>
            </a:br>
            <a:r>
              <a:rPr lang="ru-RU" sz="2800" dirty="0" smtClean="0"/>
              <a:t>Составное глагольное сказуемое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5796921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1962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1128307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Задание 8.4</a:t>
            </a:r>
            <a:br>
              <a:rPr lang="ru-RU" sz="2800" dirty="0" smtClean="0"/>
            </a:br>
            <a:r>
              <a:rPr lang="ru-RU" sz="2800" dirty="0" smtClean="0"/>
              <a:t>Грамматическая основа предложения. </a:t>
            </a:r>
            <a:br>
              <a:rPr lang="ru-RU" sz="2800" dirty="0" smtClean="0"/>
            </a:br>
            <a:r>
              <a:rPr lang="ru-RU" sz="2800" dirty="0" smtClean="0"/>
              <a:t>Составное именное сказуемое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170903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Задание 8.4</a:t>
            </a:r>
            <a:br>
              <a:rPr lang="ru-RU" sz="2800" dirty="0" smtClean="0"/>
            </a:br>
            <a:r>
              <a:rPr lang="ru-RU" sz="2800" dirty="0" smtClean="0"/>
              <a:t>Грамматическая основа предложения. </a:t>
            </a:r>
            <a:br>
              <a:rPr lang="ru-RU" sz="2800" dirty="0" smtClean="0"/>
            </a:br>
            <a:r>
              <a:rPr lang="ru-RU" sz="2800" dirty="0" smtClean="0"/>
              <a:t>Составное именное сказуемое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5284253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0940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595853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Задание 9.1</a:t>
            </a:r>
            <a:br>
              <a:rPr lang="ru-RU" sz="2800" dirty="0" smtClean="0"/>
            </a:br>
            <a:r>
              <a:rPr lang="ru-RU" sz="2800" dirty="0" smtClean="0"/>
              <a:t>Простое осложненное предложение.</a:t>
            </a:r>
            <a:br>
              <a:rPr lang="ru-RU" sz="2800" dirty="0" smtClean="0"/>
            </a:br>
            <a:r>
              <a:rPr lang="ru-RU" sz="2800" dirty="0" smtClean="0"/>
              <a:t>Предложение с однородными членами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799522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Задание 9.1</a:t>
            </a:r>
            <a:br>
              <a:rPr lang="ru-RU" sz="2800" dirty="0" smtClean="0"/>
            </a:br>
            <a:r>
              <a:rPr lang="ru-RU" sz="2800" dirty="0" smtClean="0"/>
              <a:t>Простое осложненное предложение.</a:t>
            </a:r>
            <a:br>
              <a:rPr lang="ru-RU" sz="2800" dirty="0" smtClean="0"/>
            </a:br>
            <a:r>
              <a:rPr lang="ru-RU" sz="2800" dirty="0" smtClean="0"/>
              <a:t>Предложение с однородными членами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527656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0138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611446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Задание 9.2</a:t>
            </a:r>
            <a:br>
              <a:rPr lang="ru-RU" sz="2400" dirty="0" smtClean="0"/>
            </a:br>
            <a:r>
              <a:rPr lang="ru-RU" sz="2400" dirty="0" smtClean="0"/>
              <a:t>Простое осложненное предложение.</a:t>
            </a:r>
            <a:br>
              <a:rPr lang="ru-RU" sz="2400" dirty="0" smtClean="0"/>
            </a:br>
            <a:r>
              <a:rPr lang="ru-RU" sz="2400" dirty="0" smtClean="0"/>
              <a:t>Предложение с обособленным определением, выраженным причастным оборотом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913642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Задание 9.2</a:t>
            </a:r>
            <a:br>
              <a:rPr lang="ru-RU" sz="2800" dirty="0" smtClean="0"/>
            </a:br>
            <a:r>
              <a:rPr lang="ru-RU" sz="2800" dirty="0" smtClean="0"/>
              <a:t>Простое осложненное предложение.</a:t>
            </a:r>
            <a:br>
              <a:rPr lang="ru-RU" sz="2800" dirty="0" smtClean="0"/>
            </a:br>
            <a:r>
              <a:rPr lang="ru-RU" sz="2800" dirty="0" smtClean="0"/>
              <a:t>Предложение с обособленным определением,</a:t>
            </a:r>
            <a:br>
              <a:rPr lang="ru-RU" sz="2800" dirty="0" smtClean="0"/>
            </a:br>
            <a:r>
              <a:rPr lang="ru-RU" sz="2800" dirty="0" smtClean="0"/>
              <a:t>выраженным причастным оборотом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4299306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7502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737684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Задание 9.3</a:t>
            </a:r>
            <a:br>
              <a:rPr lang="ru-RU" sz="2400" dirty="0" smtClean="0"/>
            </a:br>
            <a:r>
              <a:rPr lang="ru-RU" sz="2400" dirty="0" smtClean="0"/>
              <a:t>Простое осложненное предложение.</a:t>
            </a:r>
            <a:br>
              <a:rPr lang="ru-RU" sz="2400" dirty="0" smtClean="0"/>
            </a:br>
            <a:r>
              <a:rPr lang="ru-RU" sz="2400" dirty="0" smtClean="0"/>
              <a:t>Предложение с обособленным определением, выраженным прилагательным с зависимыми словами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295422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Задание 9.3</a:t>
            </a:r>
            <a:br>
              <a:rPr lang="ru-RU" sz="2800" dirty="0" smtClean="0"/>
            </a:br>
            <a:r>
              <a:rPr lang="ru-RU" sz="2800" dirty="0" smtClean="0"/>
              <a:t>Простое осложненное предложение.</a:t>
            </a:r>
            <a:br>
              <a:rPr lang="ru-RU" sz="2800" dirty="0" smtClean="0"/>
            </a:br>
            <a:r>
              <a:rPr lang="ru-RU" sz="2800" dirty="0" smtClean="0"/>
              <a:t>Предложение с обособленным определением,</a:t>
            </a:r>
            <a:br>
              <a:rPr lang="ru-RU" sz="2800" dirty="0" smtClean="0"/>
            </a:br>
            <a:r>
              <a:rPr lang="ru-RU" sz="2800" dirty="0" smtClean="0"/>
              <a:t>выраженным прилагательным с зависимым словом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4476311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2099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737692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Задание 9.4</a:t>
            </a:r>
            <a:br>
              <a:rPr lang="ru-RU" sz="2400" dirty="0" smtClean="0"/>
            </a:br>
            <a:r>
              <a:rPr lang="ru-RU" sz="2400" dirty="0" smtClean="0"/>
              <a:t>Простое осложненное предложение.</a:t>
            </a:r>
            <a:br>
              <a:rPr lang="ru-RU" sz="2400" dirty="0" smtClean="0"/>
            </a:br>
            <a:r>
              <a:rPr lang="ru-RU" sz="2400" dirty="0" smtClean="0"/>
              <a:t>Предложение с обособленными определениями, выраженными однородными прилагательными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276155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Задание 9.4</a:t>
            </a:r>
            <a:br>
              <a:rPr lang="ru-RU" sz="2800" dirty="0" smtClean="0"/>
            </a:br>
            <a:r>
              <a:rPr lang="ru-RU" sz="2800" dirty="0" smtClean="0"/>
              <a:t>Простое осложненное предложение.</a:t>
            </a:r>
            <a:br>
              <a:rPr lang="ru-RU" sz="2800" dirty="0" smtClean="0"/>
            </a:br>
            <a:r>
              <a:rPr lang="ru-RU" sz="2800" dirty="0" smtClean="0"/>
              <a:t>Предложение с обособленными определениями,</a:t>
            </a:r>
            <a:br>
              <a:rPr lang="ru-RU" sz="2800" dirty="0" smtClean="0"/>
            </a:br>
            <a:r>
              <a:rPr lang="ru-RU" sz="2800" dirty="0" smtClean="0"/>
              <a:t>выраженными однородными прилагательными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0720090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9884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737732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Задание 9.5</a:t>
            </a:r>
            <a:br>
              <a:rPr lang="ru-RU" sz="2400" dirty="0" smtClean="0"/>
            </a:br>
            <a:r>
              <a:rPr lang="ru-RU" sz="2400" dirty="0" smtClean="0"/>
              <a:t>Простое осложненное предложение.</a:t>
            </a:r>
            <a:br>
              <a:rPr lang="ru-RU" sz="2400" dirty="0" smtClean="0"/>
            </a:br>
            <a:r>
              <a:rPr lang="ru-RU" sz="2400" dirty="0" smtClean="0"/>
              <a:t>Предложение с приложением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921541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Задание 9.5</a:t>
            </a:r>
            <a:br>
              <a:rPr lang="ru-RU" sz="2800" dirty="0" smtClean="0"/>
            </a:br>
            <a:r>
              <a:rPr lang="ru-RU" sz="2800" dirty="0" smtClean="0"/>
              <a:t>Простое осложненное предложение.</a:t>
            </a:r>
            <a:br>
              <a:rPr lang="ru-RU" sz="2800" dirty="0" smtClean="0"/>
            </a:br>
            <a:r>
              <a:rPr lang="ru-RU" sz="2800" dirty="0" smtClean="0"/>
              <a:t>Предложение с приложением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9578356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26615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737758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Задание 9.6</a:t>
            </a:r>
            <a:br>
              <a:rPr lang="ru-RU" sz="2400" dirty="0" smtClean="0"/>
            </a:br>
            <a:r>
              <a:rPr lang="ru-RU" sz="2400" dirty="0" smtClean="0"/>
              <a:t>Простое осложненное предложение.</a:t>
            </a:r>
            <a:br>
              <a:rPr lang="ru-RU" sz="2400" dirty="0" smtClean="0"/>
            </a:br>
            <a:r>
              <a:rPr lang="ru-RU" sz="2400" dirty="0" smtClean="0"/>
              <a:t>Предложение с обособленным обстоятельством, выраженным деепричастным оборотом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833520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Задание 9.6</a:t>
            </a:r>
            <a:br>
              <a:rPr lang="ru-RU" sz="2800" dirty="0" smtClean="0"/>
            </a:br>
            <a:r>
              <a:rPr lang="ru-RU" sz="2800" dirty="0" smtClean="0"/>
              <a:t>Простое осложненное предложение.</a:t>
            </a:r>
            <a:br>
              <a:rPr lang="ru-RU" sz="2800" dirty="0" smtClean="0"/>
            </a:br>
            <a:r>
              <a:rPr lang="ru-RU" sz="2800" dirty="0" smtClean="0"/>
              <a:t>Предложение с обособленным обстоятельствам, выраженным деепричастным оборотом 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6116341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8351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1131928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Задание 9.7</a:t>
            </a:r>
            <a:br>
              <a:rPr lang="ru-RU" sz="2400" dirty="0" smtClean="0"/>
            </a:br>
            <a:r>
              <a:rPr lang="ru-RU" sz="2400" dirty="0" smtClean="0"/>
              <a:t>Простое осложненное предложение.</a:t>
            </a:r>
            <a:br>
              <a:rPr lang="ru-RU" sz="2400" dirty="0" smtClean="0"/>
            </a:br>
            <a:r>
              <a:rPr lang="ru-RU" sz="2400" dirty="0" smtClean="0"/>
              <a:t>Предложение с обособленным обстоятельством, выраженным сравнительным оборотом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746018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Задание 9.7</a:t>
            </a:r>
            <a:br>
              <a:rPr lang="ru-RU" sz="2800" dirty="0" smtClean="0"/>
            </a:br>
            <a:r>
              <a:rPr lang="ru-RU" sz="2800" dirty="0" smtClean="0"/>
              <a:t>Простое осложненное предложение.</a:t>
            </a:r>
            <a:br>
              <a:rPr lang="ru-RU" sz="2800" dirty="0" smtClean="0"/>
            </a:br>
            <a:r>
              <a:rPr lang="ru-RU" sz="2800" dirty="0" smtClean="0"/>
              <a:t>Предложение с обособленным обстоятельствам, выраженным сравнительным оборотом 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9695166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6619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741525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Задание 9.8</a:t>
            </a:r>
            <a:br>
              <a:rPr lang="ru-RU" sz="2400" dirty="0" smtClean="0"/>
            </a:br>
            <a:r>
              <a:rPr lang="ru-RU" sz="2400" dirty="0" smtClean="0"/>
              <a:t>Простое осложненное предложение.</a:t>
            </a:r>
            <a:br>
              <a:rPr lang="ru-RU" sz="2400" dirty="0" smtClean="0"/>
            </a:br>
            <a:r>
              <a:rPr lang="ru-RU" sz="2400" dirty="0" smtClean="0"/>
              <a:t>Предложение с уточняющим обстоятельством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150887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Задание 9.8</a:t>
            </a:r>
            <a:br>
              <a:rPr lang="ru-RU" sz="2800" dirty="0" smtClean="0"/>
            </a:br>
            <a:r>
              <a:rPr lang="ru-RU" sz="2800" dirty="0" smtClean="0"/>
              <a:t>Простое осложненное предложение.</a:t>
            </a:r>
            <a:br>
              <a:rPr lang="ru-RU" sz="2800" dirty="0" smtClean="0"/>
            </a:br>
            <a:r>
              <a:rPr lang="ru-RU" sz="2800" dirty="0" smtClean="0"/>
              <a:t>Предложение с уточняющим обстоятельством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7187255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83220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1131940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Задание 9.9</a:t>
            </a:r>
            <a:br>
              <a:rPr lang="ru-RU" sz="2400" dirty="0" smtClean="0"/>
            </a:br>
            <a:r>
              <a:rPr lang="ru-RU" sz="2400" dirty="0" smtClean="0"/>
              <a:t>Простое осложненное предложение.</a:t>
            </a:r>
            <a:br>
              <a:rPr lang="ru-RU" sz="2400" dirty="0" smtClean="0"/>
            </a:br>
            <a:r>
              <a:rPr lang="ru-RU" sz="2400" dirty="0" smtClean="0"/>
              <a:t>Предложение с обособленным дополнением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08993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Задание 9.9</a:t>
            </a:r>
            <a:br>
              <a:rPr lang="ru-RU" sz="2800" dirty="0" smtClean="0"/>
            </a:br>
            <a:r>
              <a:rPr lang="ru-RU" sz="2800" dirty="0" smtClean="0"/>
              <a:t>Простое осложненное предложение.</a:t>
            </a:r>
            <a:br>
              <a:rPr lang="ru-RU" sz="2800" dirty="0" smtClean="0"/>
            </a:br>
            <a:r>
              <a:rPr lang="ru-RU" sz="2800" dirty="0" smtClean="0"/>
              <a:t>Предложение с обособленным дополнением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0694601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5210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595859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Задание 10.1</a:t>
            </a:r>
            <a:br>
              <a:rPr lang="ru-RU" sz="2400" dirty="0" smtClean="0"/>
            </a:br>
            <a:r>
              <a:rPr lang="ru-RU" sz="2400" dirty="0" smtClean="0"/>
              <a:t>Простое осложненное предложение.</a:t>
            </a:r>
            <a:br>
              <a:rPr lang="ru-RU" sz="2400" dirty="0" smtClean="0"/>
            </a:br>
            <a:r>
              <a:rPr lang="ru-RU" sz="2400" dirty="0" smtClean="0"/>
              <a:t>Предложение, осложненное вводным словом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282134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Задание 10.1</a:t>
            </a:r>
            <a:br>
              <a:rPr lang="ru-RU" sz="2800" dirty="0" smtClean="0"/>
            </a:br>
            <a:r>
              <a:rPr lang="ru-RU" sz="2800" dirty="0" smtClean="0"/>
              <a:t>Простое осложненное предложение.</a:t>
            </a:r>
            <a:br>
              <a:rPr lang="ru-RU" sz="2800" dirty="0" smtClean="0"/>
            </a:br>
            <a:r>
              <a:rPr lang="ru-RU" sz="2800" dirty="0" smtClean="0"/>
              <a:t>Предложение, осложненное вводным словом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3737998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72848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1135247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Задание 10.2</a:t>
            </a:r>
            <a:br>
              <a:rPr lang="ru-RU" sz="2400" dirty="0" smtClean="0"/>
            </a:br>
            <a:r>
              <a:rPr lang="ru-RU" sz="2400" dirty="0" smtClean="0"/>
              <a:t>Простое осложненное предложение.</a:t>
            </a:r>
            <a:br>
              <a:rPr lang="ru-RU" sz="2400" dirty="0" smtClean="0"/>
            </a:br>
            <a:r>
              <a:rPr lang="ru-RU" sz="2400" dirty="0" smtClean="0"/>
              <a:t>Предложение, осложненное обращением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124187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Задание 10.2</a:t>
            </a:r>
            <a:br>
              <a:rPr lang="ru-RU" sz="2800" dirty="0" smtClean="0"/>
            </a:br>
            <a:r>
              <a:rPr lang="ru-RU" sz="2800" dirty="0" smtClean="0"/>
              <a:t>Простое осложненное предложение.</a:t>
            </a:r>
            <a:br>
              <a:rPr lang="ru-RU" sz="2800" dirty="0" smtClean="0"/>
            </a:br>
            <a:r>
              <a:rPr lang="ru-RU" sz="2800" dirty="0" smtClean="0"/>
              <a:t>Предложение, осложненное обращением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162982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02772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786475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Задание 11</a:t>
            </a:r>
            <a:br>
              <a:rPr lang="ru-RU" sz="2400" dirty="0" smtClean="0"/>
            </a:br>
            <a:r>
              <a:rPr lang="ru-RU" sz="2400" dirty="0" smtClean="0"/>
              <a:t>Грамматическая основа предложения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442616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Задание 11</a:t>
            </a:r>
            <a:br>
              <a:rPr lang="ru-RU" sz="2800" dirty="0" smtClean="0"/>
            </a:br>
            <a:r>
              <a:rPr lang="ru-RU" sz="2800" dirty="0" smtClean="0"/>
              <a:t>Грамматическая основа предложения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9925935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26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611453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Задание 12.1</a:t>
            </a:r>
            <a:br>
              <a:rPr lang="ru-RU" sz="2400" dirty="0" smtClean="0"/>
            </a:br>
            <a:r>
              <a:rPr lang="ru-RU" sz="2400" dirty="0" smtClean="0"/>
              <a:t>Знаки препинания в сложносочиненном предложении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007753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Задание 12.1</a:t>
            </a:r>
            <a:br>
              <a:rPr lang="ru-RU" sz="2800" dirty="0" smtClean="0"/>
            </a:br>
            <a:r>
              <a:rPr lang="ru-RU" sz="2800" dirty="0" smtClean="0"/>
              <a:t>Знаки препинания в сложносочиненном предложении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1780600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6109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1149759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Задание 12.2</a:t>
            </a:r>
            <a:br>
              <a:rPr lang="ru-RU" sz="2400" dirty="0" smtClean="0"/>
            </a:br>
            <a:r>
              <a:rPr lang="ru-RU" sz="2400" dirty="0" smtClean="0"/>
              <a:t>Знаки препинания в сложноподчиненном предложении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902022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Задание 12.2</a:t>
            </a:r>
            <a:br>
              <a:rPr lang="ru-RU" sz="2800" dirty="0" smtClean="0"/>
            </a:br>
            <a:r>
              <a:rPr lang="ru-RU" sz="2800" dirty="0" smtClean="0"/>
              <a:t>Знаки препинания в сложносочиненном предложении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7073060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04246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608092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Задание 13.1</a:t>
            </a:r>
            <a:br>
              <a:rPr lang="ru-RU" sz="2400" dirty="0" smtClean="0"/>
            </a:br>
            <a:r>
              <a:rPr lang="ru-RU" sz="2400" dirty="0" smtClean="0"/>
              <a:t>Сложноподчиненное предложение </a:t>
            </a:r>
            <a:br>
              <a:rPr lang="ru-RU" sz="2400" dirty="0" smtClean="0"/>
            </a:br>
            <a:r>
              <a:rPr lang="ru-RU" sz="2400" dirty="0" smtClean="0"/>
              <a:t>с однородным подчинением придаточных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976499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Задание 13.1</a:t>
            </a:r>
            <a:br>
              <a:rPr lang="ru-RU" sz="2800" dirty="0" smtClean="0"/>
            </a:br>
            <a:r>
              <a:rPr lang="ru-RU" sz="2800" dirty="0" smtClean="0"/>
              <a:t>Сложноподчиненное предложение </a:t>
            </a:r>
            <a:br>
              <a:rPr lang="ru-RU" sz="2800" dirty="0" smtClean="0"/>
            </a:br>
            <a:r>
              <a:rPr lang="ru-RU" sz="2800" dirty="0" smtClean="0"/>
              <a:t>с однородным подчинением придаточных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8145423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3670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621191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Задание 13.2</a:t>
            </a:r>
            <a:br>
              <a:rPr lang="ru-RU" sz="2400" dirty="0" smtClean="0"/>
            </a:br>
            <a:r>
              <a:rPr lang="ru-RU" sz="2400" dirty="0" smtClean="0"/>
              <a:t>Сложноподчиненное предложение </a:t>
            </a:r>
            <a:br>
              <a:rPr lang="ru-RU" sz="2400" dirty="0" smtClean="0"/>
            </a:br>
            <a:r>
              <a:rPr lang="ru-RU" sz="2400" dirty="0" smtClean="0"/>
              <a:t>с неоднородным подчинением придаточных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608757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Задание 13.2</a:t>
            </a:r>
            <a:br>
              <a:rPr lang="ru-RU" sz="2800" dirty="0" smtClean="0"/>
            </a:br>
            <a:r>
              <a:rPr lang="ru-RU" sz="2800" dirty="0" smtClean="0"/>
              <a:t>Сложноподчиненное предложение </a:t>
            </a:r>
            <a:br>
              <a:rPr lang="ru-RU" sz="2800" dirty="0" smtClean="0"/>
            </a:br>
            <a:r>
              <a:rPr lang="ru-RU" sz="2800" dirty="0" smtClean="0"/>
              <a:t>с неоднородным подчинением придаточных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4673318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16695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1154254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Задание 13.3</a:t>
            </a:r>
            <a:br>
              <a:rPr lang="ru-RU" sz="2400" dirty="0" smtClean="0"/>
            </a:br>
            <a:r>
              <a:rPr lang="ru-RU" sz="2400" dirty="0" smtClean="0"/>
              <a:t>Сложноподчиненное предложение </a:t>
            </a:r>
            <a:br>
              <a:rPr lang="ru-RU" sz="2400" dirty="0" smtClean="0"/>
            </a:br>
            <a:r>
              <a:rPr lang="ru-RU" sz="2400" dirty="0" smtClean="0"/>
              <a:t>с последовательным подчинением придаточных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911884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Задание 13.3</a:t>
            </a:r>
            <a:br>
              <a:rPr lang="ru-RU" sz="2800" dirty="0" smtClean="0"/>
            </a:br>
            <a:r>
              <a:rPr lang="ru-RU" sz="2800" dirty="0" smtClean="0"/>
              <a:t>Сложноподчиненное предложение </a:t>
            </a:r>
            <a:br>
              <a:rPr lang="ru-RU" sz="2800" dirty="0" smtClean="0"/>
            </a:br>
            <a:r>
              <a:rPr lang="ru-RU" sz="2800" dirty="0" smtClean="0"/>
              <a:t>с последовательным подчинением придаточных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7966357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9976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1154256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Задание 13.4</a:t>
            </a:r>
            <a:br>
              <a:rPr lang="ru-RU" sz="2400" dirty="0" smtClean="0"/>
            </a:br>
            <a:r>
              <a:rPr lang="ru-RU" sz="2400" dirty="0" smtClean="0"/>
              <a:t>Сложноподчиненное предложение </a:t>
            </a:r>
            <a:br>
              <a:rPr lang="ru-RU" sz="2400" dirty="0" smtClean="0"/>
            </a:br>
            <a:r>
              <a:rPr lang="ru-RU" sz="2400" dirty="0" smtClean="0"/>
              <a:t>с несколькими придаточными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953484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Задание 13.4</a:t>
            </a:r>
            <a:br>
              <a:rPr lang="ru-RU" sz="2800" dirty="0" smtClean="0"/>
            </a:br>
            <a:r>
              <a:rPr lang="ru-RU" sz="2800" dirty="0" smtClean="0"/>
              <a:t>Сложноподчиненное предложение </a:t>
            </a:r>
            <a:br>
              <a:rPr lang="ru-RU" sz="2800" dirty="0" smtClean="0"/>
            </a:br>
            <a:r>
              <a:rPr lang="ru-RU" sz="2800" dirty="0" smtClean="0"/>
              <a:t>с несколькими придаточными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5158986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16802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1154259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Задание 14.1</a:t>
            </a:r>
            <a:br>
              <a:rPr lang="ru-RU" sz="2400" dirty="0" smtClean="0"/>
            </a:br>
            <a:r>
              <a:rPr lang="ru-RU" sz="2400" dirty="0" smtClean="0"/>
              <a:t>Бессоюзное сложное предложение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966569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Задание 14.1</a:t>
            </a:r>
            <a:br>
              <a:rPr lang="ru-RU" sz="2800" dirty="0" smtClean="0"/>
            </a:br>
            <a:r>
              <a:rPr lang="ru-RU" sz="2800" dirty="0" smtClean="0"/>
              <a:t>Бессоюзное сложное предложение 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2385047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1995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595863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Задание 14.2</a:t>
            </a:r>
            <a:br>
              <a:rPr lang="ru-RU" sz="2400" dirty="0" smtClean="0"/>
            </a:br>
            <a:r>
              <a:rPr lang="ru-RU" sz="2400" dirty="0" smtClean="0"/>
              <a:t>Сложное предложение</a:t>
            </a:r>
            <a:br>
              <a:rPr lang="ru-RU" sz="2400" dirty="0" smtClean="0"/>
            </a:br>
            <a:r>
              <a:rPr lang="ru-RU" sz="2400" dirty="0" smtClean="0"/>
              <a:t>с разными видами союзной связи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98359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Задание 14.2</a:t>
            </a:r>
            <a:br>
              <a:rPr lang="ru-RU" sz="2800" dirty="0" smtClean="0"/>
            </a:br>
            <a:r>
              <a:rPr lang="ru-RU" sz="2800" dirty="0" smtClean="0"/>
              <a:t>Сложное предложение </a:t>
            </a:r>
            <a:br>
              <a:rPr lang="ru-RU" sz="2800" dirty="0" smtClean="0"/>
            </a:br>
            <a:r>
              <a:rPr lang="ru-RU" sz="2800" dirty="0" smtClean="0"/>
              <a:t>с разными видами союзной связи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0135132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6805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dirty="0" smtClean="0"/>
          </a:p>
          <a:p>
            <a:pPr algn="just"/>
            <a:r>
              <a:rPr lang="ru-RU" dirty="0" smtClean="0"/>
              <a:t>Выполни тест на сайте «Решу ОГЭ» </a:t>
            </a:r>
            <a:r>
              <a:rPr lang="ru-RU" dirty="0" smtClean="0">
                <a:solidFill>
                  <a:srgbClr val="C00000"/>
                </a:solidFill>
              </a:rPr>
              <a:t>1154265</a:t>
            </a:r>
            <a:r>
              <a:rPr lang="ru-RU" dirty="0" smtClean="0"/>
              <a:t>. Номер теста вставляй в строку «Вариант, составленный учителем».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ctr"/>
            <a:r>
              <a:rPr lang="ru-RU" dirty="0" smtClean="0">
                <a:hlinkClick r:id="rId2" action="ppaction://hlinksldjump"/>
              </a:rPr>
              <a:t>Далее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Задание 14.3</a:t>
            </a:r>
            <a:br>
              <a:rPr lang="ru-RU" sz="2400" dirty="0" smtClean="0"/>
            </a:br>
            <a:r>
              <a:rPr lang="ru-RU" sz="2400" dirty="0" smtClean="0"/>
              <a:t>Сложное предложение</a:t>
            </a:r>
            <a:br>
              <a:rPr lang="ru-RU" sz="2400" dirty="0" smtClean="0"/>
            </a:br>
            <a:r>
              <a:rPr lang="ru-RU" sz="2400" dirty="0" smtClean="0"/>
              <a:t>с разными видами связи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912465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dirty="0"/>
          </a:p>
          <a:p>
            <a:pPr algn="just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Задание 14.3</a:t>
            </a:r>
            <a:br>
              <a:rPr lang="ru-RU" sz="2800" dirty="0" smtClean="0"/>
            </a:br>
            <a:r>
              <a:rPr lang="ru-RU" sz="2800" dirty="0" smtClean="0"/>
              <a:t>Сложное предложение </a:t>
            </a:r>
            <a:br>
              <a:rPr lang="ru-RU" sz="2800" dirty="0" smtClean="0"/>
            </a:br>
            <a:r>
              <a:rPr lang="ru-RU" sz="2800" dirty="0" smtClean="0"/>
              <a:t>с разными видами связи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1186945"/>
              </p:ext>
            </p:extLst>
          </p:nvPr>
        </p:nvGraphicFramePr>
        <p:xfrm>
          <a:off x="1547664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Тест выполнен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правильно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неправильно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0759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just"/>
            <a:endParaRPr lang="ru-RU" dirty="0" smtClean="0"/>
          </a:p>
          <a:p>
            <a:pPr marL="0" indent="0" algn="just">
              <a:buNone/>
            </a:pPr>
            <a:endParaRPr lang="ru-RU" dirty="0" smtClean="0"/>
          </a:p>
          <a:p>
            <a:pPr algn="ctr"/>
            <a:r>
              <a:rPr lang="ru-RU" dirty="0" smtClean="0"/>
              <a:t>Высший класс!!!</a:t>
            </a:r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r>
              <a:rPr lang="ru-RU" dirty="0" smtClean="0"/>
              <a:t>Пройди 2 уровень (</a:t>
            </a:r>
            <a:r>
              <a:rPr lang="en-US" dirty="0">
                <a:hlinkClick r:id="rId2"/>
              </a:rPr>
              <a:t>http://shcoolparallel.umi.ru/onlajn-klass/russkij_yazyk/kurs_ya_sam_sebe_repetitor/</a:t>
            </a:r>
            <a:r>
              <a:rPr lang="ru-RU" dirty="0" smtClean="0"/>
              <a:t>)</a:t>
            </a:r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Тестирование завершено!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186094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3042</TotalTime>
  <Words>1738</Words>
  <Application>Microsoft Office PowerPoint</Application>
  <PresentationFormat>Экран (4:3)</PresentationFormat>
  <Paragraphs>794</Paragraphs>
  <Slides>108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108</vt:i4>
      </vt:variant>
    </vt:vector>
  </HeadingPairs>
  <TitlesOfParts>
    <vt:vector size="109" baseType="lpstr">
      <vt:lpstr>Волна</vt:lpstr>
      <vt:lpstr>Хочу 100 баллов  за тестовую часть!</vt:lpstr>
      <vt:lpstr>Задания тестовой части</vt:lpstr>
      <vt:lpstr>Задания тестовой части</vt:lpstr>
      <vt:lpstr>Задание 2 Смысловой анализ текста</vt:lpstr>
      <vt:lpstr>Задание 2 Смысловой анализ текста</vt:lpstr>
      <vt:lpstr>Задание 2 Смысловой анализ текста</vt:lpstr>
      <vt:lpstr>Задание 2 Смысловой анализ текста</vt:lpstr>
      <vt:lpstr>Задание 2 Смысловой анализ текста</vt:lpstr>
      <vt:lpstr>Задание 2 Смысловой анализ текста</vt:lpstr>
      <vt:lpstr>Задание 2 Смысловой анализ текста</vt:lpstr>
      <vt:lpstr>Задание 2 Смысловой анализ текста</vt:lpstr>
      <vt:lpstr>Задание 2 Смысловой анализ текста</vt:lpstr>
      <vt:lpstr>Задание 2 Смысловой анализ текста</vt:lpstr>
      <vt:lpstr>Задание 2 Смысловой анализ текста</vt:lpstr>
      <vt:lpstr>Задание 2 Смысловой анализ текста</vt:lpstr>
      <vt:lpstr>Задание 6 Синонимы</vt:lpstr>
      <vt:lpstr>Задание 6 Синонимы</vt:lpstr>
      <vt:lpstr>Задание 3.1 Сравнение</vt:lpstr>
      <vt:lpstr>Задание 3.1 Сравнение</vt:lpstr>
      <vt:lpstr>Задание 3.2 Метафора</vt:lpstr>
      <vt:lpstr>Задание 3.2 Метафора</vt:lpstr>
      <vt:lpstr>Задание 3.3 Олицетворение</vt:lpstr>
      <vt:lpstr>Задание 3.3 Олицетворение</vt:lpstr>
      <vt:lpstr>Задание 3.4 Эпитет</vt:lpstr>
      <vt:lpstr>Задание 3.4 Эпитет</vt:lpstr>
      <vt:lpstr>Задание 3.5 Гипербола</vt:lpstr>
      <vt:lpstr>Задание 3.5 Гипербола</vt:lpstr>
      <vt:lpstr>Задание 3.6 Противопоставление</vt:lpstr>
      <vt:lpstr>Задание 3.6 Противопоставление</vt:lpstr>
      <vt:lpstr>Задание 3.7 Разговорные слова</vt:lpstr>
      <vt:lpstr>Задание 3.7 Разговорные слова</vt:lpstr>
      <vt:lpstr>Задание 3.8 Просторечная лексика</vt:lpstr>
      <vt:lpstr>Задание 3.8 Просторечная лексика</vt:lpstr>
      <vt:lpstr>Задание 3.9 Фразеологизмы</vt:lpstr>
      <vt:lpstr>Задание 3.9 Фразеологизмы</vt:lpstr>
      <vt:lpstr>Задание 4.1 Правописание приставок на з(с)</vt:lpstr>
      <vt:lpstr>Задание 4.1 Фразеологизмы</vt:lpstr>
      <vt:lpstr>Задание 4.2 Правописание приставки ПРИ-  со значением «неполнота действия»</vt:lpstr>
      <vt:lpstr>Задание 4.2 Правописание приставки ПРИ- со значением «неполнота действия»</vt:lpstr>
      <vt:lpstr>Задание 4.3 Правописание приставки ПРИ-  со значением «приближение»</vt:lpstr>
      <vt:lpstr>Задание 4.3 Правописание приставки ПРИ- со значением «приближение»</vt:lpstr>
      <vt:lpstr>Задание 4.4 Правописание приставки ПРИ-  со значением «присоединение»</vt:lpstr>
      <vt:lpstr>Задание 4.4 Правописание приставки ПРИ- со значением «присоединение»</vt:lpstr>
      <vt:lpstr>Задание 4.5 Правописание приставки ПРИ-  со значением «расположение вблизи чего-либо»</vt:lpstr>
      <vt:lpstr>Задание 4.5 Правописание приставки ПРИ- со значением «расположение вблизи чего-либо»</vt:lpstr>
      <vt:lpstr>Задание 5.1 Правописание Н и НН  в суффиксах полных причастий</vt:lpstr>
      <vt:lpstr>Задание 5.1 Правописание Н и НН в суффиксах полных причастий</vt:lpstr>
      <vt:lpstr>Задание 5.2 Правописание Н  в суффиксах кратких причастий</vt:lpstr>
      <vt:lpstr>Задание 5.2 Правописание Н в суффиксах кратких причастий</vt:lpstr>
      <vt:lpstr>Задание 5.3 Правописание Н и НН в суффиксах прилагательных</vt:lpstr>
      <vt:lpstr>Задание 5.3 Правописание Н и НН в суффиксах прилагательных</vt:lpstr>
      <vt:lpstr>Задание 5.4 Правописание Н и НН в суффиксах наречий</vt:lpstr>
      <vt:lpstr>Задание 5.4 Правописание Н и НН в суффиксах наречий</vt:lpstr>
      <vt:lpstr>Задание 7.1 Словосочетание</vt:lpstr>
      <vt:lpstr>Задание 7.1 Словосочетание</vt:lpstr>
      <vt:lpstr>Задание 7.2 Словосочетание</vt:lpstr>
      <vt:lpstr>Задание 7.2 Словосочетание</vt:lpstr>
      <vt:lpstr>Задание 8.1 Грамматическая основа предложения. Подлежащее</vt:lpstr>
      <vt:lpstr>Задание 8.1 Грамматическая основа предложения. Подлежащее</vt:lpstr>
      <vt:lpstr>Задание 8.2 Грамматическая основа предложения.  Простое глагольное сказуемое</vt:lpstr>
      <vt:lpstr>Задание 8.2 Грамматическая основа предложения.  Простое глагольное сказуемое</vt:lpstr>
      <vt:lpstr>Задание 8.3 Грамматическая основа предложения.  Составное глагольное сказуемое</vt:lpstr>
      <vt:lpstr>Задание 8.3 Грамматическая основа предложения.  Составное глагольное сказуемое</vt:lpstr>
      <vt:lpstr>Задание 8.4 Грамматическая основа предложения.  Составное именное сказуемое</vt:lpstr>
      <vt:lpstr>Задание 8.4 Грамматическая основа предложения.  Составное именное сказуемое</vt:lpstr>
      <vt:lpstr>Задание 9.1 Простое осложненное предложение. Предложение с однородными членами</vt:lpstr>
      <vt:lpstr>Задание 9.1 Простое осложненное предложение. Предложение с однородными членами</vt:lpstr>
      <vt:lpstr>Задание 9.2 Простое осложненное предложение. Предложение с обособленным определением, выраженным причастным оборотом</vt:lpstr>
      <vt:lpstr>Задание 9.2 Простое осложненное предложение. Предложение с обособленным определением, выраженным причастным оборотом</vt:lpstr>
      <vt:lpstr>Задание 9.3 Простое осложненное предложение. Предложение с обособленным определением, выраженным прилагательным с зависимыми словами</vt:lpstr>
      <vt:lpstr>Задание 9.3 Простое осложненное предложение. Предложение с обособленным определением, выраженным прилагательным с зависимым словом</vt:lpstr>
      <vt:lpstr>Задание 9.4 Простое осложненное предложение. Предложение с обособленными определениями, выраженными однородными прилагательными</vt:lpstr>
      <vt:lpstr>Задание 9.4 Простое осложненное предложение. Предложение с обособленными определениями, выраженными однородными прилагательными</vt:lpstr>
      <vt:lpstr>Задание 9.5 Простое осложненное предложение. Предложение с приложением</vt:lpstr>
      <vt:lpstr>Задание 9.5 Простое осложненное предложение. Предложение с приложением</vt:lpstr>
      <vt:lpstr>Задание 9.6 Простое осложненное предложение. Предложение с обособленным обстоятельством, выраженным деепричастным оборотом</vt:lpstr>
      <vt:lpstr>Задание 9.6 Простое осложненное предложение. Предложение с обособленным обстоятельствам, выраженным деепричастным оборотом </vt:lpstr>
      <vt:lpstr>Задание 9.7 Простое осложненное предложение. Предложение с обособленным обстоятельством, выраженным сравнительным оборотом</vt:lpstr>
      <vt:lpstr>Задание 9.7 Простое осложненное предложение. Предложение с обособленным обстоятельствам, выраженным сравнительным оборотом </vt:lpstr>
      <vt:lpstr>Задание 9.8 Простое осложненное предложение. Предложение с уточняющим обстоятельством</vt:lpstr>
      <vt:lpstr>Задание 9.8 Простое осложненное предложение. Предложение с уточняющим обстоятельством</vt:lpstr>
      <vt:lpstr>Задание 9.9 Простое осложненное предложение. Предложение с обособленным дополнением</vt:lpstr>
      <vt:lpstr>Задание 9.9 Простое осложненное предложение. Предложение с обособленным дополнением</vt:lpstr>
      <vt:lpstr>Задание 10.1 Простое осложненное предложение. Предложение, осложненное вводным словом</vt:lpstr>
      <vt:lpstr>Задание 10.1 Простое осложненное предложение. Предложение, осложненное вводным словом</vt:lpstr>
      <vt:lpstr>Задание 10.2 Простое осложненное предложение. Предложение, осложненное обращением</vt:lpstr>
      <vt:lpstr>Задание 10.2 Простое осложненное предложение. Предложение, осложненное обращением</vt:lpstr>
      <vt:lpstr>Задание 11 Грамматическая основа предложения</vt:lpstr>
      <vt:lpstr>Задание 11 Грамматическая основа предложения</vt:lpstr>
      <vt:lpstr>Задание 12.1 Знаки препинания в сложносочиненном предложении</vt:lpstr>
      <vt:lpstr>Задание 12.1 Знаки препинания в сложносочиненном предложении</vt:lpstr>
      <vt:lpstr>Задание 12.2 Знаки препинания в сложноподчиненном предложении</vt:lpstr>
      <vt:lpstr>Задание 12.2 Знаки препинания в сложносочиненном предложении</vt:lpstr>
      <vt:lpstr>Задание 13.1 Сложноподчиненное предложение  с однородным подчинением придаточных</vt:lpstr>
      <vt:lpstr>Задание 13.1 Сложноподчиненное предложение  с однородным подчинением придаточных</vt:lpstr>
      <vt:lpstr>Задание 13.2 Сложноподчиненное предложение  с неоднородным подчинением придаточных</vt:lpstr>
      <vt:lpstr>Задание 13.2 Сложноподчиненное предложение  с неоднородным подчинением придаточных</vt:lpstr>
      <vt:lpstr>Задание 13.3 Сложноподчиненное предложение  с последовательным подчинением придаточных</vt:lpstr>
      <vt:lpstr>Задание 13.3 Сложноподчиненное предложение  с последовательным подчинением придаточных</vt:lpstr>
      <vt:lpstr>Задание 13.4 Сложноподчиненное предложение  с несколькими придаточными</vt:lpstr>
      <vt:lpstr>Задание 13.4 Сложноподчиненное предложение  с несколькими придаточными</vt:lpstr>
      <vt:lpstr>Задание 14.1 Бессоюзное сложное предложение</vt:lpstr>
      <vt:lpstr>Задание 14.1 Бессоюзное сложное предложение </vt:lpstr>
      <vt:lpstr>Задание 14.2 Сложное предложение с разными видами союзной связи</vt:lpstr>
      <vt:lpstr>Задание 14.2 Сложное предложение  с разными видами союзной связи</vt:lpstr>
      <vt:lpstr>Задание 14.3 Сложное предложение с разными видами связи</vt:lpstr>
      <vt:lpstr>Задание 14.3 Сложное предложение  с разными видами связи</vt:lpstr>
      <vt:lpstr>Тестирование завершено!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дом</dc:creator>
  <cp:lastModifiedBy>дом</cp:lastModifiedBy>
  <cp:revision>131</cp:revision>
  <dcterms:created xsi:type="dcterms:W3CDTF">2016-11-12T03:30:57Z</dcterms:created>
  <dcterms:modified xsi:type="dcterms:W3CDTF">2016-12-18T13:51:09Z</dcterms:modified>
</cp:coreProperties>
</file>