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56" r:id="rId3"/>
    <p:sldId id="269" r:id="rId4"/>
    <p:sldId id="257" r:id="rId5"/>
    <p:sldId id="258" r:id="rId6"/>
    <p:sldId id="260" r:id="rId7"/>
    <p:sldId id="261" r:id="rId8"/>
    <p:sldId id="262" r:id="rId9"/>
    <p:sldId id="263" r:id="rId10"/>
    <p:sldId id="259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1" autoAdjust="0"/>
    <p:restoredTop sz="94660"/>
  </p:normalViewPr>
  <p:slideViewPr>
    <p:cSldViewPr>
      <p:cViewPr varScale="1">
        <p:scale>
          <a:sx n="88" d="100"/>
          <a:sy n="88" d="100"/>
        </p:scale>
        <p:origin x="-3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A0C50A-627B-4E37-8DDE-A82CDB820723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15376D-C1AE-4B67-8594-7CAAF77A2C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632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5376D-C1AE-4B67-8594-7CAAF77A2C8A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5376D-C1AE-4B67-8594-7CAAF77A2C8A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5376D-C1AE-4B67-8594-7CAAF77A2C8A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5376D-C1AE-4B67-8594-7CAAF77A2C8A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5376D-C1AE-4B67-8594-7CAAF77A2C8A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5376D-C1AE-4B67-8594-7CAAF77A2C8A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5376D-C1AE-4B67-8594-7CAAF77A2C8A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5376D-C1AE-4B67-8594-7CAAF77A2C8A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5376D-C1AE-4B67-8594-7CAAF77A2C8A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5376D-C1AE-4B67-8594-7CAAF77A2C8A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7D4F-2F79-411E-81C0-B1631A013F93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CAC7-0B9A-443B-BC73-AD5FA64C05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7D4F-2F79-411E-81C0-B1631A013F93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CAC7-0B9A-443B-BC73-AD5FA64C05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7D4F-2F79-411E-81C0-B1631A013F93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CAC7-0B9A-443B-BC73-AD5FA64C05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7D4F-2F79-411E-81C0-B1631A013F93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CAC7-0B9A-443B-BC73-AD5FA64C05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7D4F-2F79-411E-81C0-B1631A013F93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CAC7-0B9A-443B-BC73-AD5FA64C05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7D4F-2F79-411E-81C0-B1631A013F93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CAC7-0B9A-443B-BC73-AD5FA64C05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7D4F-2F79-411E-81C0-B1631A013F93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CAC7-0B9A-443B-BC73-AD5FA64C05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7D4F-2F79-411E-81C0-B1631A013F93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CAC7-0B9A-443B-BC73-AD5FA64C05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7D4F-2F79-411E-81C0-B1631A013F93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CAC7-0B9A-443B-BC73-AD5FA64C05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7D4F-2F79-411E-81C0-B1631A013F93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CAC7-0B9A-443B-BC73-AD5FA64C05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7D4F-2F79-411E-81C0-B1631A013F93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CAC7-0B9A-443B-BC73-AD5FA64C05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37D4F-2F79-411E-81C0-B1631A013F93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FCAC7-0B9A-443B-BC73-AD5FA64C05C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7" Type="http://schemas.openxmlformats.org/officeDocument/2006/relationships/slide" Target="slide10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slide" Target="slide8.xml"/><Relationship Id="rId4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4000" dirty="0"/>
              <a:t>Знаки около слов обозначают</a:t>
            </a:r>
            <a:r>
              <a:rPr lang="ru-RU" sz="4000" dirty="0" smtClean="0"/>
              <a:t>: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лежат</a:t>
            </a:r>
            <a:r>
              <a:rPr lang="ru-RU" b="1" baseline="30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1</a:t>
            </a:r>
            <a:r>
              <a:rPr lang="ru-RU" dirty="0" smtClean="0"/>
              <a:t> </a:t>
            </a:r>
            <a:r>
              <a:rPr lang="ru-RU" dirty="0"/>
              <a:t>– выполнить фонетический разбор слова (</a:t>
            </a:r>
            <a:r>
              <a:rPr lang="ru-RU" dirty="0" err="1"/>
              <a:t>звуко</a:t>
            </a:r>
            <a:r>
              <a:rPr lang="ru-RU" dirty="0"/>
              <a:t>-буквенный анализ слова);</a:t>
            </a:r>
          </a:p>
          <a:p>
            <a:pPr algn="just"/>
            <a:r>
              <a:rPr lang="ru-RU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сероватая</a:t>
            </a:r>
            <a:r>
              <a:rPr lang="ru-RU" b="1" baseline="300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2</a:t>
            </a:r>
            <a:r>
              <a:rPr lang="ru-RU" b="1" dirty="0"/>
              <a:t> </a:t>
            </a:r>
            <a:r>
              <a:rPr lang="ru-RU" dirty="0"/>
              <a:t>– выполнить морфемный разбор слова (разбор слова по составу);</a:t>
            </a:r>
          </a:p>
          <a:p>
            <a:pPr algn="just"/>
            <a:r>
              <a:rPr lang="ru-RU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поляна</a:t>
            </a:r>
            <a:r>
              <a:rPr lang="ru-RU" b="1" baseline="300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3</a:t>
            </a:r>
            <a:r>
              <a:rPr lang="ru-RU" b="1" dirty="0"/>
              <a:t> </a:t>
            </a:r>
            <a:r>
              <a:rPr lang="ru-RU" dirty="0"/>
              <a:t>– выполнить морфологический разбор слова (как части речи);</a:t>
            </a:r>
          </a:p>
          <a:p>
            <a:pPr algn="just"/>
            <a:r>
              <a:rPr lang="ru-RU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В синем небе звезды блещут.</a:t>
            </a:r>
            <a:r>
              <a:rPr lang="ru-RU" b="1" baseline="300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4</a:t>
            </a:r>
            <a:r>
              <a:rPr lang="ru-RU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/>
              <a:t>– выполнить синтаксический разбор предложения (по членам предложения);</a:t>
            </a:r>
          </a:p>
          <a:p>
            <a:pPr algn="just"/>
            <a:r>
              <a:rPr lang="ru-RU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Белка взобралась на верхнюю ветку ели и исчезла в зеленой хвое.</a:t>
            </a:r>
            <a:r>
              <a:rPr lang="ru-RU" b="1" baseline="300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5</a:t>
            </a:r>
            <a:r>
              <a:rPr lang="ru-RU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/>
              <a:t>– выполнить пунктуационный разбор предложения (графически объяснить постановку знаков препинания</a:t>
            </a:r>
            <a:r>
              <a:rPr lang="ru-RU" dirty="0" smtClean="0"/>
              <a:t>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433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Морфемный разбор слов</a:t>
            </a:r>
            <a:r>
              <a:rPr lang="ru-RU" baseline="30000" dirty="0"/>
              <a:t>2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Номера параграфов указаны 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по учебнику-справочнику: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852936"/>
            <a:ext cx="2232248" cy="3381857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7545" y="1535112"/>
            <a:ext cx="8219256" cy="957783"/>
          </a:xfrm>
        </p:spPr>
        <p:txBody>
          <a:bodyPr>
            <a:normAutofit/>
          </a:bodyPr>
          <a:lstStyle/>
          <a:p>
            <a:pPr lvl="0" algn="just"/>
            <a:r>
              <a:rPr lang="ru-RU" sz="1800" dirty="0" err="1"/>
              <a:t>Бабайцева</a:t>
            </a:r>
            <a:r>
              <a:rPr lang="ru-RU" sz="1800" dirty="0"/>
              <a:t> В. В. Русский язык. Теория 5-9 </a:t>
            </a:r>
            <a:r>
              <a:rPr lang="ru-RU" sz="1800" dirty="0" err="1"/>
              <a:t>кл</a:t>
            </a:r>
            <a:r>
              <a:rPr lang="ru-RU" sz="1800" dirty="0"/>
              <a:t>.: учеб. для </a:t>
            </a:r>
            <a:r>
              <a:rPr lang="ru-RU" sz="1800" dirty="0" err="1"/>
              <a:t>общеобразоват</a:t>
            </a:r>
            <a:r>
              <a:rPr lang="ru-RU" sz="1800" dirty="0"/>
              <a:t>. учреждений / В.В. </a:t>
            </a:r>
            <a:r>
              <a:rPr lang="ru-RU" sz="1800" dirty="0" err="1"/>
              <a:t>Бабайцева</a:t>
            </a:r>
            <a:r>
              <a:rPr lang="ru-RU" sz="1800" dirty="0"/>
              <a:t>, Л.Д. </a:t>
            </a:r>
            <a:r>
              <a:rPr lang="ru-RU" sz="1800" dirty="0" err="1"/>
              <a:t>Чеснокова</a:t>
            </a:r>
            <a:r>
              <a:rPr lang="ru-RU" sz="1800" dirty="0"/>
              <a:t>. – М.: Дрофа, 2014</a:t>
            </a:r>
            <a:r>
              <a:rPr lang="ru-RU" sz="1800" dirty="0" smtClean="0"/>
              <a:t>.</a:t>
            </a:r>
            <a:endParaRPr lang="ru-RU" sz="1800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852936"/>
            <a:ext cx="2314520" cy="3394629"/>
          </a:xfrm>
        </p:spPr>
      </p:pic>
    </p:spTree>
    <p:extLst>
      <p:ext uri="{BB962C8B-B14F-4D97-AF65-F5344CB8AC3E}">
        <p14:creationId xmlns:p14="http://schemas.microsoft.com/office/powerpoint/2010/main" val="169581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514350" indent="-514350" algn="just">
              <a:buAutoNum type="arabicPeriod"/>
            </a:pPr>
            <a:endParaRPr lang="ru-RU" dirty="0" smtClean="0"/>
          </a:p>
          <a:p>
            <a:pPr marL="514350" indent="-514350" algn="just">
              <a:buAutoNum type="arabicPeriod"/>
            </a:pPr>
            <a:endParaRPr lang="ru-RU" dirty="0"/>
          </a:p>
          <a:p>
            <a:pPr marL="514350" indent="-514350" algn="just">
              <a:buAutoNum type="arabicPeriod"/>
            </a:pPr>
            <a:endParaRPr lang="ru-RU" dirty="0" smtClean="0"/>
          </a:p>
          <a:p>
            <a:pPr algn="just">
              <a:buFont typeface="Wingdings" pitchFamily="2" charset="2"/>
              <a:buChar char="Ø"/>
            </a:pPr>
            <a:r>
              <a:rPr lang="ru-RU" dirty="0" smtClean="0"/>
              <a:t>Определим, к какой  части речи относится слово (</a:t>
            </a:r>
            <a:r>
              <a:rPr lang="ru-RU" dirty="0" smtClean="0">
                <a:solidFill>
                  <a:srgbClr val="FF0000"/>
                </a:solidFill>
              </a:rPr>
              <a:t>у глагола </a:t>
            </a:r>
            <a:r>
              <a:rPr lang="ru-RU" dirty="0" smtClean="0"/>
              <a:t>– форму: </a:t>
            </a:r>
            <a:r>
              <a:rPr lang="ru-RU" dirty="0" smtClean="0">
                <a:solidFill>
                  <a:srgbClr val="FF0000"/>
                </a:solidFill>
              </a:rPr>
              <a:t>время, лицо</a:t>
            </a:r>
            <a:r>
              <a:rPr lang="ru-RU" dirty="0" smtClean="0"/>
              <a:t> (у глаголов наст. и буд. </a:t>
            </a:r>
            <a:r>
              <a:rPr lang="ru-RU" dirty="0" err="1" smtClean="0"/>
              <a:t>вр</a:t>
            </a:r>
            <a:r>
              <a:rPr lang="ru-RU" dirty="0" smtClean="0"/>
              <a:t>.) </a:t>
            </a:r>
            <a:r>
              <a:rPr lang="ru-RU" dirty="0" smtClean="0">
                <a:solidFill>
                  <a:srgbClr val="FF0000"/>
                </a:solidFill>
              </a:rPr>
              <a:t>или род </a:t>
            </a:r>
            <a:r>
              <a:rPr lang="ru-RU" dirty="0" smtClean="0"/>
              <a:t>(у глаголов </a:t>
            </a:r>
            <a:r>
              <a:rPr lang="ru-RU" dirty="0" err="1" smtClean="0"/>
              <a:t>прош</a:t>
            </a:r>
            <a:r>
              <a:rPr lang="ru-RU" dirty="0" smtClean="0"/>
              <a:t>. </a:t>
            </a:r>
            <a:r>
              <a:rPr lang="ru-RU" dirty="0" err="1" smtClean="0"/>
              <a:t>вр</a:t>
            </a:r>
            <a:r>
              <a:rPr lang="ru-RU" dirty="0" smtClean="0"/>
              <a:t>.), </a:t>
            </a:r>
            <a:r>
              <a:rPr lang="ru-RU" dirty="0" smtClean="0">
                <a:solidFill>
                  <a:srgbClr val="FF0000"/>
                </a:solidFill>
              </a:rPr>
              <a:t>число</a:t>
            </a:r>
            <a:r>
              <a:rPr lang="ru-RU" dirty="0" smtClean="0"/>
              <a:t>).</a:t>
            </a:r>
          </a:p>
          <a:p>
            <a:pPr algn="just">
              <a:buFont typeface="Wingdings" pitchFamily="2" charset="2"/>
              <a:buChar char="Ø"/>
            </a:pPr>
            <a:endParaRPr lang="ru-RU" dirty="0"/>
          </a:p>
          <a:p>
            <a:pPr algn="just">
              <a:buFont typeface="Wingdings" pitchFamily="2" charset="2"/>
              <a:buChar char="Ø"/>
            </a:pPr>
            <a:endParaRPr lang="ru-RU" dirty="0" smtClean="0"/>
          </a:p>
          <a:p>
            <a:pPr marL="0" indent="0" algn="ctr">
              <a:buNone/>
            </a:pP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3" action="ppaction://hlinksldjump"/>
              </a:rPr>
              <a:t>Далее</a:t>
            </a:r>
            <a:endParaRPr lang="ru-RU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marL="514350" indent="-514350" algn="just">
              <a:buNone/>
            </a:pPr>
            <a:endParaRPr lang="ru-RU" dirty="0" smtClean="0"/>
          </a:p>
          <a:p>
            <a:pPr marL="514350" indent="-514350" algn="just">
              <a:buAutoNum type="arabicPeriod"/>
            </a:pPr>
            <a:endParaRPr lang="ru-RU" dirty="0" smtClean="0"/>
          </a:p>
          <a:p>
            <a:pPr marL="514350" indent="-514350" algn="just">
              <a:buAutoNum type="arabicPeriod"/>
            </a:pPr>
            <a:endParaRPr lang="ru-RU" dirty="0"/>
          </a:p>
          <a:p>
            <a:pPr marL="514350" indent="-514350" algn="just">
              <a:buAutoNum type="arabicPeriod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endParaRPr lang="ru-RU" dirty="0"/>
          </a:p>
          <a:p>
            <a:pPr algn="just">
              <a:buFont typeface="Wingdings" pitchFamily="2" charset="2"/>
              <a:buChar char="Ø"/>
            </a:pPr>
            <a:r>
              <a:rPr lang="ru-RU" dirty="0" smtClean="0"/>
              <a:t>Изменим слово (если оно изменяется):</a:t>
            </a:r>
          </a:p>
          <a:p>
            <a:pPr marL="514350" indent="-514350" algn="just"/>
            <a:r>
              <a:rPr lang="ru-RU" dirty="0" smtClean="0">
                <a:hlinkClick r:id="rId3" action="ppaction://hlinksldjump"/>
              </a:rPr>
              <a:t>сущ.</a:t>
            </a:r>
            <a:r>
              <a:rPr lang="ru-RU" dirty="0" smtClean="0"/>
              <a:t> – по падежам и числам;</a:t>
            </a:r>
          </a:p>
          <a:p>
            <a:pPr marL="514350" indent="-514350" algn="just"/>
            <a:r>
              <a:rPr lang="ru-RU" dirty="0" err="1" smtClean="0">
                <a:hlinkClick r:id="rId4" action="ppaction://hlinksldjump"/>
              </a:rPr>
              <a:t>прилаг</a:t>
            </a:r>
            <a:r>
              <a:rPr lang="ru-RU" dirty="0" smtClean="0">
                <a:hlinkClick r:id="rId4" action="ppaction://hlinksldjump"/>
              </a:rPr>
              <a:t>.</a:t>
            </a:r>
            <a:r>
              <a:rPr lang="ru-RU" dirty="0" smtClean="0"/>
              <a:t> – по родам и числам или по падежам;</a:t>
            </a:r>
          </a:p>
          <a:p>
            <a:pPr marL="514350" indent="-514350" algn="just"/>
            <a:r>
              <a:rPr lang="ru-RU" dirty="0" smtClean="0">
                <a:hlinkClick r:id="rId5" action="ppaction://hlinksldjump"/>
              </a:rPr>
              <a:t>глаг. наст. и буд. </a:t>
            </a:r>
            <a:r>
              <a:rPr lang="ru-RU" dirty="0" err="1" smtClean="0">
                <a:hlinkClick r:id="rId5" action="ppaction://hlinksldjump"/>
              </a:rPr>
              <a:t>вр</a:t>
            </a:r>
            <a:r>
              <a:rPr lang="ru-RU" dirty="0" smtClean="0">
                <a:hlinkClick r:id="rId5" action="ppaction://hlinksldjump"/>
              </a:rPr>
              <a:t>.</a:t>
            </a:r>
            <a:r>
              <a:rPr lang="ru-RU" dirty="0" smtClean="0"/>
              <a:t> – по лицам и числам;</a:t>
            </a:r>
          </a:p>
          <a:p>
            <a:pPr marL="514350" indent="-514350" algn="just"/>
            <a:r>
              <a:rPr lang="ru-RU" dirty="0" smtClean="0">
                <a:hlinkClick r:id="rId6" action="ppaction://hlinksldjump"/>
              </a:rPr>
              <a:t>глаг. </a:t>
            </a:r>
            <a:r>
              <a:rPr lang="ru-RU" dirty="0" err="1" smtClean="0">
                <a:hlinkClick r:id="rId6" action="ppaction://hlinksldjump"/>
              </a:rPr>
              <a:t>прош</a:t>
            </a:r>
            <a:r>
              <a:rPr lang="ru-RU" dirty="0" smtClean="0">
                <a:hlinkClick r:id="rId6" action="ppaction://hlinksldjump"/>
              </a:rPr>
              <a:t>. </a:t>
            </a:r>
            <a:r>
              <a:rPr lang="ru-RU" dirty="0" err="1" smtClean="0">
                <a:hlinkClick r:id="rId6" action="ppaction://hlinksldjump"/>
              </a:rPr>
              <a:t>вр</a:t>
            </a:r>
            <a:r>
              <a:rPr lang="ru-RU" dirty="0" smtClean="0">
                <a:hlinkClick r:id="rId6" action="ppaction://hlinksldjump"/>
              </a:rPr>
              <a:t>.</a:t>
            </a:r>
            <a:r>
              <a:rPr lang="ru-RU" dirty="0" smtClean="0"/>
              <a:t> – по родам и числам.</a:t>
            </a:r>
          </a:p>
          <a:p>
            <a:pPr marL="0" indent="0" algn="ctr">
              <a:buNone/>
            </a:pPr>
            <a:endParaRPr lang="ru-RU" dirty="0" smtClean="0">
              <a:hlinkClick r:id="rId7" action="ppaction://hlinksldjump"/>
            </a:endParaRPr>
          </a:p>
          <a:p>
            <a:pPr marL="0" indent="0" algn="ctr">
              <a:buNone/>
            </a:pP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7" action="ppaction://hlinksldjump"/>
              </a:rPr>
              <a:t>Далее</a:t>
            </a:r>
            <a:endParaRPr lang="ru-RU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marL="514350" indent="-514350" algn="just">
              <a:buAutoNum type="arabicPeriod"/>
            </a:pPr>
            <a:endParaRPr lang="ru-RU" dirty="0" smtClean="0"/>
          </a:p>
          <a:p>
            <a:pPr marL="514350" indent="-514350" algn="just">
              <a:buAutoNum type="arabicPeriod"/>
            </a:pPr>
            <a:endParaRPr lang="ru-RU" dirty="0"/>
          </a:p>
          <a:p>
            <a:pPr marL="514350" indent="-514350" algn="just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715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dirty="0"/>
          </a:p>
          <a:p>
            <a:pPr algn="ctr">
              <a:buFont typeface="Wingdings" pitchFamily="2" charset="2"/>
              <a:buChar char="Ø"/>
            </a:pP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сущ.</a:t>
            </a:r>
            <a:r>
              <a:rPr lang="ru-RU" dirty="0" smtClean="0"/>
              <a:t> – по падежам и числам </a:t>
            </a:r>
            <a:r>
              <a:rPr lang="ru-RU" dirty="0" smtClean="0">
                <a:solidFill>
                  <a:srgbClr val="FF0000"/>
                </a:solidFill>
              </a:rPr>
              <a:t>(Т § 75)</a:t>
            </a:r>
          </a:p>
          <a:p>
            <a:pPr marL="514350" indent="-514350" algn="just">
              <a:buAutoNum type="arabicPeriod"/>
            </a:pPr>
            <a:r>
              <a:rPr lang="ru-RU" dirty="0" err="1" smtClean="0">
                <a:solidFill>
                  <a:srgbClr val="FF0000"/>
                </a:solidFill>
              </a:rPr>
              <a:t>Им.п</a:t>
            </a:r>
            <a:r>
              <a:rPr lang="ru-RU" dirty="0" smtClean="0">
                <a:solidFill>
                  <a:srgbClr val="FF0000"/>
                </a:solidFill>
              </a:rPr>
              <a:t>. </a:t>
            </a:r>
            <a:r>
              <a:rPr lang="ru-RU" dirty="0" smtClean="0"/>
              <a:t>кто? что?</a:t>
            </a:r>
          </a:p>
          <a:p>
            <a:pPr marL="514350" indent="-514350" algn="just">
              <a:buAutoNum type="arabicPeriod"/>
            </a:pPr>
            <a:r>
              <a:rPr lang="ru-RU" dirty="0" err="1" smtClean="0">
                <a:solidFill>
                  <a:srgbClr val="FF0000"/>
                </a:solidFill>
              </a:rPr>
              <a:t>Р.п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r>
              <a:rPr lang="ru-RU" dirty="0" smtClean="0"/>
              <a:t> кого? </a:t>
            </a:r>
            <a:r>
              <a:rPr lang="ru-RU" dirty="0"/>
              <a:t>ч</a:t>
            </a:r>
            <a:r>
              <a:rPr lang="ru-RU" dirty="0" smtClean="0"/>
              <a:t>его?</a:t>
            </a:r>
          </a:p>
          <a:p>
            <a:pPr marL="514350" indent="-514350" algn="just">
              <a:buAutoNum type="arabicPeriod"/>
            </a:pPr>
            <a:r>
              <a:rPr lang="ru-RU" dirty="0" err="1" smtClean="0">
                <a:solidFill>
                  <a:srgbClr val="FF0000"/>
                </a:solidFill>
              </a:rPr>
              <a:t>Д.п</a:t>
            </a:r>
            <a:r>
              <a:rPr lang="ru-RU" dirty="0" smtClean="0">
                <a:solidFill>
                  <a:srgbClr val="FF0000"/>
                </a:solidFill>
              </a:rPr>
              <a:t>. </a:t>
            </a:r>
            <a:r>
              <a:rPr lang="ru-RU" dirty="0" smtClean="0"/>
              <a:t>кому? </a:t>
            </a:r>
            <a:r>
              <a:rPr lang="ru-RU" dirty="0"/>
              <a:t>ч</a:t>
            </a:r>
            <a:r>
              <a:rPr lang="ru-RU" dirty="0" smtClean="0"/>
              <a:t>ему?</a:t>
            </a:r>
          </a:p>
          <a:p>
            <a:pPr marL="514350" indent="-514350" algn="just">
              <a:buAutoNum type="arabicPeriod"/>
            </a:pPr>
            <a:r>
              <a:rPr lang="ru-RU" dirty="0" err="1" smtClean="0">
                <a:solidFill>
                  <a:srgbClr val="FF0000"/>
                </a:solidFill>
              </a:rPr>
              <a:t>В.п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r>
              <a:rPr lang="ru-RU" dirty="0" smtClean="0"/>
              <a:t> кого? </a:t>
            </a:r>
            <a:r>
              <a:rPr lang="ru-RU" dirty="0"/>
              <a:t>ч</a:t>
            </a:r>
            <a:r>
              <a:rPr lang="ru-RU" dirty="0" smtClean="0"/>
              <a:t>то?</a:t>
            </a:r>
          </a:p>
          <a:p>
            <a:pPr marL="514350" indent="-514350" algn="just">
              <a:buAutoNum type="arabicPeriod"/>
            </a:pPr>
            <a:r>
              <a:rPr lang="ru-RU" dirty="0" smtClean="0">
                <a:solidFill>
                  <a:srgbClr val="FF0000"/>
                </a:solidFill>
              </a:rPr>
              <a:t>Т.п</a:t>
            </a:r>
            <a:r>
              <a:rPr lang="ru-RU" dirty="0" smtClean="0"/>
              <a:t>. кем? </a:t>
            </a:r>
            <a:r>
              <a:rPr lang="ru-RU" dirty="0"/>
              <a:t>ч</a:t>
            </a:r>
            <a:r>
              <a:rPr lang="ru-RU" dirty="0" smtClean="0"/>
              <a:t>ем?</a:t>
            </a:r>
          </a:p>
          <a:p>
            <a:pPr marL="514350" indent="-514350" algn="just">
              <a:buAutoNum type="arabicPeriod"/>
            </a:pPr>
            <a:r>
              <a:rPr lang="ru-RU" dirty="0" err="1" smtClean="0">
                <a:solidFill>
                  <a:srgbClr val="FF0000"/>
                </a:solidFill>
              </a:rPr>
              <a:t>П.п</a:t>
            </a:r>
            <a:r>
              <a:rPr lang="ru-RU" dirty="0" smtClean="0">
                <a:solidFill>
                  <a:srgbClr val="FF0000"/>
                </a:solidFill>
              </a:rPr>
              <a:t>. </a:t>
            </a:r>
            <a:r>
              <a:rPr lang="ru-RU" dirty="0" smtClean="0"/>
              <a:t>о ком? </a:t>
            </a:r>
            <a:r>
              <a:rPr lang="ru-RU" dirty="0"/>
              <a:t>о</a:t>
            </a:r>
            <a:r>
              <a:rPr lang="ru-RU" dirty="0" smtClean="0"/>
              <a:t> чем?</a:t>
            </a:r>
          </a:p>
          <a:p>
            <a:pPr marL="0" indent="0" algn="ctr">
              <a:buNone/>
            </a:pP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3" action="ppaction://hlinksldjump"/>
              </a:rPr>
              <a:t>Назад</a:t>
            </a:r>
            <a:endParaRPr lang="ru-RU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marL="514350" indent="-514350" algn="just">
              <a:buAutoNum type="arabicPeriod"/>
            </a:pPr>
            <a:endParaRPr lang="ru-RU" dirty="0"/>
          </a:p>
          <a:p>
            <a:pPr marL="514350" indent="-514350" algn="just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554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endParaRPr lang="ru-RU" dirty="0" smtClean="0"/>
          </a:p>
          <a:p>
            <a:pPr algn="just">
              <a:buFont typeface="Wingdings" pitchFamily="2" charset="2"/>
              <a:buChar char="Ø"/>
            </a:pPr>
            <a:endParaRPr lang="ru-RU" dirty="0"/>
          </a:p>
          <a:p>
            <a:pPr algn="ctr">
              <a:buFont typeface="Wingdings" pitchFamily="2" charset="2"/>
              <a:buChar char="Ø"/>
            </a:pP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прилаг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r>
              <a:rPr lang="ru-RU" dirty="0" smtClean="0"/>
              <a:t> – по родам и числам или по падежам </a:t>
            </a:r>
            <a:r>
              <a:rPr lang="ru-RU" dirty="0">
                <a:solidFill>
                  <a:srgbClr val="FF0000"/>
                </a:solidFill>
              </a:rPr>
              <a:t>(Т § </a:t>
            </a:r>
            <a:r>
              <a:rPr lang="ru-RU" dirty="0" smtClean="0">
                <a:solidFill>
                  <a:srgbClr val="FF0000"/>
                </a:solidFill>
              </a:rPr>
              <a:t>101)</a:t>
            </a:r>
            <a:endParaRPr lang="ru-RU" dirty="0" smtClean="0"/>
          </a:p>
          <a:p>
            <a:pPr marL="514350" indent="-514350" algn="just">
              <a:buAutoNum type="arabicPeriod"/>
            </a:pPr>
            <a:r>
              <a:rPr lang="ru-RU" dirty="0" smtClean="0"/>
              <a:t>Какой?</a:t>
            </a:r>
          </a:p>
          <a:p>
            <a:pPr marL="514350" indent="-514350" algn="just">
              <a:buAutoNum type="arabicPeriod"/>
            </a:pPr>
            <a:r>
              <a:rPr lang="ru-RU" dirty="0" smtClean="0"/>
              <a:t>Какая?</a:t>
            </a:r>
          </a:p>
          <a:p>
            <a:pPr marL="514350" indent="-514350" algn="just">
              <a:buAutoNum type="arabicPeriod"/>
            </a:pPr>
            <a:r>
              <a:rPr lang="ru-RU" dirty="0" smtClean="0"/>
              <a:t>Какое?</a:t>
            </a:r>
          </a:p>
          <a:p>
            <a:pPr marL="514350" indent="-514350" algn="just">
              <a:buAutoNum type="arabicPeriod"/>
            </a:pPr>
            <a:r>
              <a:rPr lang="ru-RU" dirty="0" smtClean="0"/>
              <a:t>Какие?</a:t>
            </a:r>
          </a:p>
          <a:p>
            <a:pPr marL="0" indent="0" algn="ctr">
              <a:buNone/>
            </a:pP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3" action="ppaction://hlinksldjump"/>
              </a:rPr>
              <a:t>Назад</a:t>
            </a:r>
            <a:endParaRPr lang="ru-RU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marL="514350" indent="-514350" algn="just">
              <a:buAutoNum type="arabicPeriod"/>
            </a:pPr>
            <a:endParaRPr lang="ru-RU" dirty="0"/>
          </a:p>
          <a:p>
            <a:pPr marL="514350" indent="-514350" algn="just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73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Ø"/>
            </a:pPr>
            <a:endParaRPr lang="ru-RU" dirty="0" smtClean="0"/>
          </a:p>
          <a:p>
            <a:pPr algn="just">
              <a:buFont typeface="Wingdings" pitchFamily="2" charset="2"/>
              <a:buChar char="Ø"/>
            </a:pPr>
            <a:endParaRPr lang="ru-RU" dirty="0"/>
          </a:p>
          <a:p>
            <a:pPr algn="ctr">
              <a:buFont typeface="Wingdings" pitchFamily="2" charset="2"/>
              <a:buChar char="Ø"/>
            </a:pPr>
            <a:r>
              <a:rPr lang="ru-RU" dirty="0" smtClean="0">
                <a:solidFill>
                  <a:srgbClr val="FF0000"/>
                </a:solidFill>
              </a:rPr>
              <a:t> глаг. наст. и буд. </a:t>
            </a:r>
            <a:r>
              <a:rPr lang="ru-RU" dirty="0" err="1" smtClean="0">
                <a:solidFill>
                  <a:srgbClr val="FF0000"/>
                </a:solidFill>
              </a:rPr>
              <a:t>вр</a:t>
            </a:r>
            <a:r>
              <a:rPr lang="ru-RU" dirty="0" smtClean="0">
                <a:solidFill>
                  <a:srgbClr val="FF0000"/>
                </a:solidFill>
              </a:rPr>
              <a:t>. </a:t>
            </a:r>
            <a:r>
              <a:rPr lang="ru-RU" dirty="0" smtClean="0"/>
              <a:t>– по лицам и числам 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(</a:t>
            </a:r>
            <a:r>
              <a:rPr lang="ru-RU" dirty="0">
                <a:solidFill>
                  <a:srgbClr val="FF0000"/>
                </a:solidFill>
              </a:rPr>
              <a:t>Т § </a:t>
            </a:r>
            <a:r>
              <a:rPr lang="ru-RU" dirty="0" smtClean="0">
                <a:solidFill>
                  <a:srgbClr val="FF0000"/>
                </a:solidFill>
              </a:rPr>
              <a:t>89-90)</a:t>
            </a:r>
            <a:endParaRPr lang="ru-RU" dirty="0" smtClean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3" action="ppaction://hlinksldjump"/>
              </a:rPr>
              <a:t>Назад</a:t>
            </a:r>
            <a:endParaRPr lang="ru-RU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marL="0" indent="0" algn="just">
              <a:buNone/>
            </a:pPr>
            <a:endParaRPr lang="ru-RU" dirty="0"/>
          </a:p>
          <a:p>
            <a:pPr marL="514350" indent="-514350" algn="just">
              <a:buAutoNum type="arabicPeriod"/>
            </a:pPr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262440"/>
              </p:ext>
            </p:extLst>
          </p:nvPr>
        </p:nvGraphicFramePr>
        <p:xfrm>
          <a:off x="1475656" y="3068960"/>
          <a:ext cx="6096000" cy="192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Я</a:t>
                      </a:r>
                      <a:r>
                        <a:rPr lang="ru-RU" dirty="0" smtClean="0"/>
                        <a:t> (что делаю?</a:t>
                      </a:r>
                      <a:r>
                        <a:rPr lang="ru-RU" baseline="0" dirty="0" smtClean="0"/>
                        <a:t> буду делать?)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Мы</a:t>
                      </a:r>
                      <a:r>
                        <a:rPr lang="ru-RU" dirty="0" smtClean="0"/>
                        <a:t> (что делаем? будем делать?)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Ты</a:t>
                      </a:r>
                      <a:r>
                        <a:rPr lang="ru-RU" dirty="0" smtClean="0"/>
                        <a:t> (что делаешь? будешь делать?)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Вы</a:t>
                      </a:r>
                      <a:r>
                        <a:rPr lang="ru-RU" dirty="0" smtClean="0"/>
                        <a:t> (что делаете? будете делать?)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Он, она, оно</a:t>
                      </a:r>
                      <a:r>
                        <a:rPr lang="ru-RU" dirty="0" smtClean="0"/>
                        <a:t> ( что делает? будет делать?)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Они</a:t>
                      </a:r>
                      <a:r>
                        <a:rPr lang="ru-RU" dirty="0" smtClean="0"/>
                        <a:t> (что делают? будут делать?)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7928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endParaRPr lang="ru-RU" dirty="0" smtClean="0"/>
          </a:p>
          <a:p>
            <a:pPr algn="just">
              <a:buFont typeface="Wingdings" pitchFamily="2" charset="2"/>
              <a:buChar char="Ø"/>
            </a:pPr>
            <a:endParaRPr lang="ru-RU" dirty="0"/>
          </a:p>
          <a:p>
            <a:pPr algn="ctr">
              <a:buFont typeface="Wingdings" pitchFamily="2" charset="2"/>
              <a:buChar char="Ø"/>
            </a:pP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глаг. </a:t>
            </a:r>
            <a:r>
              <a:rPr lang="ru-RU" dirty="0" err="1" smtClean="0">
                <a:solidFill>
                  <a:srgbClr val="FF0000"/>
                </a:solidFill>
              </a:rPr>
              <a:t>прош</a:t>
            </a:r>
            <a:r>
              <a:rPr lang="ru-RU" dirty="0" smtClean="0">
                <a:solidFill>
                  <a:srgbClr val="FF0000"/>
                </a:solidFill>
              </a:rPr>
              <a:t>. </a:t>
            </a:r>
            <a:r>
              <a:rPr lang="ru-RU" dirty="0" err="1" smtClean="0">
                <a:solidFill>
                  <a:srgbClr val="FF0000"/>
                </a:solidFill>
              </a:rPr>
              <a:t>вр</a:t>
            </a:r>
            <a:r>
              <a:rPr lang="ru-RU" dirty="0" smtClean="0">
                <a:solidFill>
                  <a:srgbClr val="FF0000"/>
                </a:solidFill>
              </a:rPr>
              <a:t>. </a:t>
            </a:r>
            <a:r>
              <a:rPr lang="ru-RU" dirty="0" smtClean="0"/>
              <a:t>– по родам и числам </a:t>
            </a:r>
            <a:r>
              <a:rPr lang="ru-RU" dirty="0">
                <a:solidFill>
                  <a:srgbClr val="FF0000"/>
                </a:solidFill>
              </a:rPr>
              <a:t>(Т § </a:t>
            </a:r>
            <a:r>
              <a:rPr lang="ru-RU" dirty="0" smtClean="0">
                <a:solidFill>
                  <a:srgbClr val="FF0000"/>
                </a:solidFill>
              </a:rPr>
              <a:t>88)</a:t>
            </a:r>
            <a:endParaRPr lang="ru-RU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ru-RU" dirty="0" smtClean="0"/>
              <a:t>Что делал?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dirty="0" smtClean="0"/>
              <a:t>Что делала?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dirty="0" smtClean="0"/>
              <a:t>Что делало?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dirty="0" smtClean="0"/>
              <a:t>Что делали?</a:t>
            </a:r>
          </a:p>
          <a:p>
            <a:pPr marL="514350" indent="-514350" algn="just">
              <a:buAutoNum type="arabicPeriod"/>
            </a:pPr>
            <a:endParaRPr lang="ru-RU" dirty="0" smtClean="0"/>
          </a:p>
          <a:p>
            <a:pPr marL="0" indent="0" algn="ctr">
              <a:buNone/>
            </a:pP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3" action="ppaction://hlinksldjump"/>
              </a:rPr>
              <a:t>Назад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marL="514350" indent="-514350" algn="just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03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514350" indent="-514350" algn="just">
              <a:buNone/>
            </a:pPr>
            <a:endParaRPr lang="ru-RU" dirty="0" smtClean="0"/>
          </a:p>
          <a:p>
            <a:pPr marL="514350" indent="-514350" algn="just">
              <a:buNone/>
            </a:pPr>
            <a:endParaRPr lang="ru-RU" dirty="0"/>
          </a:p>
          <a:p>
            <a:pPr marL="514350" indent="-514350" algn="just">
              <a:buNone/>
            </a:pPr>
            <a:endParaRPr lang="ru-RU" dirty="0"/>
          </a:p>
          <a:p>
            <a:pPr algn="just">
              <a:buFont typeface="Wingdings" pitchFamily="2" charset="2"/>
              <a:buChar char="Ø"/>
            </a:pPr>
            <a:r>
              <a:rPr lang="ru-RU" dirty="0" smtClean="0"/>
              <a:t>Выделим окончание (у изменяемого слова). </a:t>
            </a:r>
            <a:r>
              <a:rPr lang="ru-RU" dirty="0">
                <a:solidFill>
                  <a:srgbClr val="FF0000"/>
                </a:solidFill>
              </a:rPr>
              <a:t>(Т § </a:t>
            </a:r>
            <a:r>
              <a:rPr lang="ru-RU" dirty="0" smtClean="0">
                <a:solidFill>
                  <a:srgbClr val="FF0000"/>
                </a:solidFill>
              </a:rPr>
              <a:t>44)</a:t>
            </a:r>
            <a:endParaRPr lang="ru-RU" dirty="0" smtClean="0"/>
          </a:p>
          <a:p>
            <a:pPr algn="just">
              <a:buFont typeface="Wingdings" pitchFamily="2" charset="2"/>
              <a:buChar char="Ø"/>
            </a:pPr>
            <a:r>
              <a:rPr lang="ru-RU" dirty="0" smtClean="0"/>
              <a:t>Определим и выделим основу слова.          </a:t>
            </a:r>
            <a:r>
              <a:rPr lang="ru-RU" dirty="0" smtClean="0">
                <a:solidFill>
                  <a:srgbClr val="FF0000"/>
                </a:solidFill>
              </a:rPr>
              <a:t>(Т § 44)</a:t>
            </a:r>
          </a:p>
          <a:p>
            <a:pPr marL="0" indent="0" algn="just">
              <a:buNone/>
            </a:pPr>
            <a:endParaRPr lang="ru-RU" dirty="0">
              <a:solidFill>
                <a:srgbClr val="FF0000"/>
              </a:solidFill>
            </a:endParaRPr>
          </a:p>
          <a:p>
            <a:pPr algn="just">
              <a:buFont typeface="Wingdings" pitchFamily="2" charset="2"/>
              <a:buChar char="Ø"/>
            </a:pPr>
            <a:endParaRPr lang="ru-RU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3" action="ppaction://hlinksldjump"/>
              </a:rPr>
              <a:t>Далее</a:t>
            </a:r>
            <a:endParaRPr lang="ru-RU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marL="514350" indent="-514350" algn="just">
              <a:buAutoNum type="arabicPeriod"/>
            </a:pPr>
            <a:endParaRPr lang="ru-RU" dirty="0" smtClean="0"/>
          </a:p>
          <a:p>
            <a:pPr marL="514350" indent="-514350" algn="just">
              <a:buAutoNum type="arabicPeriod"/>
            </a:pPr>
            <a:endParaRPr lang="ru-RU" dirty="0"/>
          </a:p>
          <a:p>
            <a:pPr marL="514350" indent="-514350" algn="just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5341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514350" indent="-514350" algn="just">
              <a:buNone/>
            </a:pPr>
            <a:endParaRPr lang="ru-RU" dirty="0" smtClean="0"/>
          </a:p>
          <a:p>
            <a:pPr marL="514350" indent="-514350" algn="just">
              <a:buNone/>
            </a:pPr>
            <a:endParaRPr lang="ru-RU" dirty="0" smtClean="0"/>
          </a:p>
          <a:p>
            <a:pPr algn="just">
              <a:buFont typeface="Wingdings" pitchFamily="2" charset="2"/>
              <a:buChar char="Ø"/>
            </a:pPr>
            <a:r>
              <a:rPr lang="ru-RU" dirty="0" smtClean="0"/>
              <a:t>Подберем </a:t>
            </a:r>
            <a:r>
              <a:rPr lang="ru-RU" dirty="0" smtClean="0">
                <a:solidFill>
                  <a:srgbClr val="FF0000"/>
                </a:solidFill>
              </a:rPr>
              <a:t>три</a:t>
            </a:r>
            <a:r>
              <a:rPr lang="ru-RU" dirty="0" smtClean="0"/>
              <a:t> однокоренных слова </a:t>
            </a:r>
            <a:r>
              <a:rPr lang="ru-RU" dirty="0" smtClean="0">
                <a:solidFill>
                  <a:srgbClr val="FF0000"/>
                </a:solidFill>
              </a:rPr>
              <a:t>разных</a:t>
            </a:r>
            <a:r>
              <a:rPr lang="ru-RU" dirty="0" smtClean="0"/>
              <a:t> частей речи с </a:t>
            </a:r>
            <a:r>
              <a:rPr lang="ru-RU" dirty="0" smtClean="0">
                <a:solidFill>
                  <a:srgbClr val="FF0000"/>
                </a:solidFill>
              </a:rPr>
              <a:t>различными</a:t>
            </a:r>
            <a:r>
              <a:rPr lang="ru-RU" dirty="0" smtClean="0"/>
              <a:t> морфемами (приставками, суффиксами).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/>
              <a:t>Сравним слова и выделим у однокоренных слов одинаковую часть – корень. </a:t>
            </a:r>
            <a:r>
              <a:rPr lang="ru-RU" dirty="0">
                <a:solidFill>
                  <a:srgbClr val="FF0000"/>
                </a:solidFill>
              </a:rPr>
              <a:t>(Т § </a:t>
            </a:r>
            <a:r>
              <a:rPr lang="ru-RU" dirty="0" smtClean="0">
                <a:solidFill>
                  <a:srgbClr val="FF0000"/>
                </a:solidFill>
              </a:rPr>
              <a:t>45</a:t>
            </a:r>
            <a:r>
              <a:rPr lang="ru-RU" dirty="0">
                <a:solidFill>
                  <a:srgbClr val="FF0000"/>
                </a:solidFill>
              </a:rPr>
              <a:t>)</a:t>
            </a:r>
            <a:endParaRPr lang="ru-RU" dirty="0" smtClean="0"/>
          </a:p>
          <a:p>
            <a:pPr marL="514350" indent="-514350" algn="just">
              <a:buAutoNum type="arabicPeriod"/>
            </a:pPr>
            <a:endParaRPr lang="ru-RU" dirty="0" smtClean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3" action="ppaction://hlinksldjump"/>
              </a:rPr>
              <a:t>Далее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marL="514350" indent="-514350" algn="just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116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endParaRPr lang="ru-RU" dirty="0" smtClean="0"/>
          </a:p>
          <a:p>
            <a:pPr algn="just">
              <a:buFont typeface="Wingdings" pitchFamily="2" charset="2"/>
              <a:buChar char="Ø"/>
            </a:pPr>
            <a:endParaRPr lang="ru-RU" dirty="0" smtClean="0"/>
          </a:p>
          <a:p>
            <a:pPr marL="0" indent="0" algn="just">
              <a:buNone/>
            </a:pPr>
            <a:endParaRPr lang="ru-RU" dirty="0" smtClean="0"/>
          </a:p>
          <a:p>
            <a:pPr algn="just">
              <a:buFont typeface="Wingdings" pitchFamily="2" charset="2"/>
              <a:buChar char="Ø"/>
            </a:pPr>
            <a:r>
              <a:rPr lang="ru-RU" dirty="0" smtClean="0"/>
              <a:t> Определим и выделим приставку(-и)  путем подбора трех </a:t>
            </a:r>
            <a:r>
              <a:rPr lang="ru-RU" dirty="0" err="1" smtClean="0">
                <a:solidFill>
                  <a:srgbClr val="FF0000"/>
                </a:solidFill>
              </a:rPr>
              <a:t>неоднокоренных</a:t>
            </a:r>
            <a:r>
              <a:rPr lang="ru-RU" dirty="0" smtClean="0"/>
              <a:t> слов с подобной приставкой(-</a:t>
            </a:r>
            <a:r>
              <a:rPr lang="ru-RU" dirty="0" err="1" smtClean="0"/>
              <a:t>ами</a:t>
            </a:r>
            <a:r>
              <a:rPr lang="ru-RU" dirty="0" smtClean="0"/>
              <a:t>). </a:t>
            </a:r>
            <a:r>
              <a:rPr lang="ru-RU" dirty="0">
                <a:solidFill>
                  <a:srgbClr val="FF0000"/>
                </a:solidFill>
              </a:rPr>
              <a:t>(Т § </a:t>
            </a:r>
            <a:r>
              <a:rPr lang="ru-RU" dirty="0" smtClean="0">
                <a:solidFill>
                  <a:srgbClr val="FF0000"/>
                </a:solidFill>
              </a:rPr>
              <a:t>46)</a:t>
            </a:r>
            <a:endParaRPr lang="ru-RU" dirty="0" smtClean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3" action="ppaction://hlinksldjump"/>
              </a:rPr>
              <a:t>Далее</a:t>
            </a:r>
            <a:endParaRPr lang="ru-RU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marL="514350" indent="-514350" algn="just">
              <a:buNone/>
            </a:pPr>
            <a:endParaRPr lang="ru-RU" dirty="0" smtClean="0"/>
          </a:p>
          <a:p>
            <a:pPr marL="514350" indent="-514350" algn="just">
              <a:buAutoNum type="arabicPeriod"/>
            </a:pPr>
            <a:endParaRPr lang="ru-RU" dirty="0" smtClean="0"/>
          </a:p>
          <a:p>
            <a:pPr marL="514350" indent="-514350" algn="just">
              <a:buAutoNum type="arabicPeriod"/>
            </a:pPr>
            <a:endParaRPr lang="ru-RU" dirty="0"/>
          </a:p>
          <a:p>
            <a:pPr marL="514350" indent="-514350" algn="just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891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endParaRPr lang="ru-RU" dirty="0" smtClean="0"/>
          </a:p>
          <a:p>
            <a:pPr algn="just">
              <a:buFont typeface="Wingdings" pitchFamily="2" charset="2"/>
              <a:buChar char="Ø"/>
            </a:pPr>
            <a:endParaRPr lang="ru-RU" dirty="0" smtClean="0"/>
          </a:p>
          <a:p>
            <a:pPr algn="just">
              <a:buFont typeface="Wingdings" pitchFamily="2" charset="2"/>
              <a:buChar char="Ø"/>
            </a:pPr>
            <a:endParaRPr lang="ru-RU" dirty="0" smtClean="0"/>
          </a:p>
          <a:p>
            <a:pPr algn="just">
              <a:buFont typeface="Wingdings" pitchFamily="2" charset="2"/>
              <a:buChar char="Ø"/>
            </a:pPr>
            <a:r>
              <a:rPr lang="ru-RU" dirty="0"/>
              <a:t> </a:t>
            </a:r>
            <a:r>
              <a:rPr lang="ru-RU" dirty="0" smtClean="0"/>
              <a:t>Определим и выделим суффикс(-ы) путем подбора трех </a:t>
            </a:r>
            <a:r>
              <a:rPr lang="ru-RU" dirty="0" err="1" smtClean="0">
                <a:solidFill>
                  <a:srgbClr val="FF0000"/>
                </a:solidFill>
              </a:rPr>
              <a:t>неоднокоренных</a:t>
            </a:r>
            <a:r>
              <a:rPr lang="ru-RU" dirty="0" smtClean="0"/>
              <a:t> слов с подобным суффиксом(-</a:t>
            </a:r>
            <a:r>
              <a:rPr lang="ru-RU" dirty="0" err="1" smtClean="0"/>
              <a:t>ами</a:t>
            </a:r>
            <a:r>
              <a:rPr lang="ru-RU" dirty="0" smtClean="0"/>
              <a:t>). </a:t>
            </a:r>
            <a:r>
              <a:rPr lang="ru-RU" dirty="0">
                <a:solidFill>
                  <a:srgbClr val="FF0000"/>
                </a:solidFill>
              </a:rPr>
              <a:t>(Т § </a:t>
            </a:r>
            <a:r>
              <a:rPr lang="ru-RU" dirty="0" smtClean="0">
                <a:solidFill>
                  <a:srgbClr val="FF0000"/>
                </a:solidFill>
              </a:rPr>
              <a:t>46)</a:t>
            </a:r>
            <a:endParaRPr lang="ru-RU" dirty="0" smtClean="0"/>
          </a:p>
          <a:p>
            <a:pPr marL="514350" indent="-514350" algn="just">
              <a:buAutoNum type="arabicPeriod"/>
            </a:pPr>
            <a:endParaRPr lang="ru-RU" dirty="0"/>
          </a:p>
          <a:p>
            <a:pPr marL="514350" indent="-514350" algn="just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1246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503</Words>
  <Application>Microsoft Office PowerPoint</Application>
  <PresentationFormat>Экран (4:3)</PresentationFormat>
  <Paragraphs>108</Paragraphs>
  <Slides>13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Знаки около слов обозначают:</vt:lpstr>
      <vt:lpstr> Морфемный разбор слов2 </vt:lpstr>
      <vt:lpstr>Номера параграфов указаны  по учебнику-справочнику: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Морфемный разбор слова</dc:title>
  <dc:creator>Федосова</dc:creator>
  <cp:lastModifiedBy>дом</cp:lastModifiedBy>
  <cp:revision>31</cp:revision>
  <dcterms:created xsi:type="dcterms:W3CDTF">2013-10-14T06:54:54Z</dcterms:created>
  <dcterms:modified xsi:type="dcterms:W3CDTF">2016-10-14T04:43:01Z</dcterms:modified>
</cp:coreProperties>
</file>