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16" r:id="rId1"/>
  </p:sldMasterIdLst>
  <p:notesMasterIdLst>
    <p:notesMasterId r:id="rId36"/>
  </p:notesMasterIdLst>
  <p:sldIdLst>
    <p:sldId id="256" r:id="rId2"/>
    <p:sldId id="280" r:id="rId3"/>
    <p:sldId id="281" r:id="rId4"/>
    <p:sldId id="282" r:id="rId5"/>
    <p:sldId id="290" r:id="rId6"/>
    <p:sldId id="276" r:id="rId7"/>
    <p:sldId id="284" r:id="rId8"/>
    <p:sldId id="283" r:id="rId9"/>
    <p:sldId id="285" r:id="rId10"/>
    <p:sldId id="286" r:id="rId11"/>
    <p:sldId id="287" r:id="rId12"/>
    <p:sldId id="258" r:id="rId13"/>
    <p:sldId id="261" r:id="rId14"/>
    <p:sldId id="289" r:id="rId15"/>
    <p:sldId id="279" r:id="rId16"/>
    <p:sldId id="259" r:id="rId17"/>
    <p:sldId id="260" r:id="rId18"/>
    <p:sldId id="262" r:id="rId19"/>
    <p:sldId id="263" r:id="rId20"/>
    <p:sldId id="264" r:id="rId21"/>
    <p:sldId id="265" r:id="rId22"/>
    <p:sldId id="277" r:id="rId23"/>
    <p:sldId id="266" r:id="rId24"/>
    <p:sldId id="267" r:id="rId25"/>
    <p:sldId id="268" r:id="rId26"/>
    <p:sldId id="278" r:id="rId27"/>
    <p:sldId id="269" r:id="rId28"/>
    <p:sldId id="270" r:id="rId29"/>
    <p:sldId id="271" r:id="rId30"/>
    <p:sldId id="272" r:id="rId31"/>
    <p:sldId id="273" r:id="rId32"/>
    <p:sldId id="274" r:id="rId33"/>
    <p:sldId id="275" r:id="rId34"/>
    <p:sldId id="288" r:id="rId3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6" d="100"/>
          <a:sy n="76" d="100"/>
        </p:scale>
        <p:origin x="294" y="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C38847C-62EE-45AC-A805-3433C0497E10}" type="datetimeFigureOut">
              <a:rPr lang="ru-RU" smtClean="0"/>
              <a:t>19.05.2016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8760E09-4D83-49F1-8C65-D4B3CCA991D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78179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760E09-4D83-49F1-8C65-D4B3CCA991DD}" type="slidenum">
              <a:rPr lang="ru-RU" smtClean="0"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736297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3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71600" y="1803405"/>
            <a:ext cx="9448800" cy="1825096"/>
          </a:xfrm>
        </p:spPr>
        <p:txBody>
          <a:bodyPr anchor="b">
            <a:normAutofit/>
          </a:bodyPr>
          <a:lstStyle>
            <a:lvl1pPr algn="l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632201"/>
            <a:ext cx="9448800" cy="685800"/>
          </a:xfrm>
        </p:spPr>
        <p:txBody>
          <a:bodyPr>
            <a:normAutofit/>
          </a:bodyPr>
          <a:lstStyle>
            <a:lvl1pPr marL="0" indent="0" algn="l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09561" y="4314328"/>
            <a:ext cx="2910840" cy="374642"/>
          </a:xfrm>
        </p:spPr>
        <p:txBody>
          <a:bodyPr/>
          <a:lstStyle/>
          <a:p>
            <a:fld id="{48D06ED3-39B7-42DC-B093-4E74B77BD148}" type="datetimeFigureOut">
              <a:rPr lang="ru-RU" smtClean="0"/>
              <a:t>19.05.2016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371600" y="4323845"/>
            <a:ext cx="6400800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077200" y="1430866"/>
            <a:ext cx="2743200" cy="365125"/>
          </a:xfrm>
        </p:spPr>
        <p:txBody>
          <a:bodyPr/>
          <a:lstStyle/>
          <a:p>
            <a:fld id="{231D2C1A-D0D0-481E-BF0E-36E349EF8BC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377480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77" y="4697360"/>
            <a:ext cx="10822034" cy="819355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1727" y="941439"/>
            <a:ext cx="10821840" cy="3478161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5516715"/>
            <a:ext cx="10820400" cy="701969"/>
          </a:xfrm>
        </p:spPr>
        <p:txBody>
          <a:bodyPr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D06ED3-39B7-42DC-B093-4E74B77BD148}" type="datetimeFigureOut">
              <a:rPr lang="ru-RU" smtClean="0"/>
              <a:t>19.05.2016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1D2C1A-D0D0-481E-BF0E-36E349EF8BC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10353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C3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753532"/>
            <a:ext cx="10820400" cy="2802467"/>
          </a:xfrm>
        </p:spPr>
        <p:txBody>
          <a:bodyPr anchor="ctr"/>
          <a:lstStyle>
            <a:lvl1pPr algn="l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649133"/>
            <a:ext cx="10130516" cy="999067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814452" y="381000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48D06ED3-39B7-42DC-B093-4E74B77BD148}" type="datetimeFigureOut">
              <a:rPr lang="ru-RU" smtClean="0"/>
              <a:t>19.05.2016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9941"/>
            <a:ext cx="6991492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231D2C1A-D0D0-481E-BF0E-36E349EF8BC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7581630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C3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467" y="753533"/>
            <a:ext cx="10151533" cy="2604495"/>
          </a:xfrm>
        </p:spPr>
        <p:txBody>
          <a:bodyPr anchor="ctr"/>
          <a:lstStyle>
            <a:lvl1pPr algn="l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303865" y="3365556"/>
            <a:ext cx="9592736" cy="44444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959862"/>
            <a:ext cx="10151533" cy="679871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814452" y="381000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48D06ED3-39B7-42DC-B093-4E74B77BD148}" type="datetimeFigureOut">
              <a:rPr lang="ru-RU" smtClean="0"/>
              <a:t>19.05.2016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9941"/>
            <a:ext cx="6991492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231D2C1A-D0D0-481E-BF0E-36E349EF8BC5}" type="slidenum">
              <a:rPr lang="ru-RU" smtClean="0"/>
              <a:t>‹#›</a:t>
            </a:fld>
            <a:endParaRPr lang="ru-RU"/>
          </a:p>
        </p:txBody>
      </p:sp>
      <p:sp>
        <p:nvSpPr>
          <p:cNvPr id="9" name="TextBox 8"/>
          <p:cNvSpPr txBox="1"/>
          <p:nvPr/>
        </p:nvSpPr>
        <p:spPr>
          <a:xfrm>
            <a:off x="476250" y="93345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984230" y="270129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78697482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3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495" y="1124701"/>
            <a:ext cx="10146186" cy="2511835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648315"/>
            <a:ext cx="10144654" cy="999885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814452" y="378883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48D06ED3-39B7-42DC-B093-4E74B77BD148}" type="datetimeFigureOut">
              <a:rPr lang="ru-RU" smtClean="0"/>
              <a:t>19.05.2016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8883"/>
            <a:ext cx="6991492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231D2C1A-D0D0-481E-BF0E-36E349EF8BC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3887404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2895600" y="761999"/>
            <a:ext cx="8610599" cy="130386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85800" y="2202080"/>
            <a:ext cx="3456432" cy="617320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5799" y="2904565"/>
            <a:ext cx="3456432" cy="331413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368800" y="2201333"/>
            <a:ext cx="3456432" cy="626534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366858" y="2904067"/>
            <a:ext cx="3456432" cy="331461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8051800" y="2192866"/>
            <a:ext cx="3456432" cy="626534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8051801" y="2904565"/>
            <a:ext cx="3456432" cy="331413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D06ED3-39B7-42DC-B093-4E74B77BD148}" type="datetimeFigureOut">
              <a:rPr lang="ru-RU" smtClean="0"/>
              <a:t>19.05.2016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1D2C1A-D0D0-481E-BF0E-36E349EF8BC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9295382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2895600" y="762000"/>
            <a:ext cx="8610599" cy="12954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88618" y="4191000"/>
            <a:ext cx="3451582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8618" y="2362200"/>
            <a:ext cx="3451582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88618" y="4873764"/>
            <a:ext cx="3451582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374263" y="4191000"/>
            <a:ext cx="3448935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374263" y="2362200"/>
            <a:ext cx="3448936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374264" y="4873763"/>
            <a:ext cx="3448935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8049731" y="4191000"/>
            <a:ext cx="3456469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049855" y="2362200"/>
            <a:ext cx="3447878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8049731" y="4873761"/>
            <a:ext cx="3452445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D06ED3-39B7-42DC-B093-4E74B77BD148}" type="datetimeFigureOut">
              <a:rPr lang="ru-RU" smtClean="0"/>
              <a:t>19.05.2016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1D2C1A-D0D0-481E-BF0E-36E349EF8BC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6249445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2194559"/>
            <a:ext cx="10820400" cy="40241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D06ED3-39B7-42DC-B093-4E74B77BD148}" type="datetimeFigureOut">
              <a:rPr lang="ru-RU" smtClean="0"/>
              <a:t>19.05.2016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1D2C1A-D0D0-481E-BF0E-36E349EF8BC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264888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C3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48800" y="745066"/>
            <a:ext cx="2057400" cy="3903133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24466" y="745067"/>
            <a:ext cx="8204201" cy="390313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814452" y="379941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48D06ED3-39B7-42DC-B093-4E74B77BD148}" type="datetimeFigureOut">
              <a:rPr lang="ru-RU" smtClean="0"/>
              <a:t>19.05.2016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5800" y="381000"/>
            <a:ext cx="6991492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231D2C1A-D0D0-481E-BF0E-36E349EF8BC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221108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D06ED3-39B7-42DC-B093-4E74B77BD148}" type="datetimeFigureOut">
              <a:rPr lang="ru-RU" smtClean="0"/>
              <a:t>19.05.2016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1D2C1A-D0D0-481E-BF0E-36E349EF8BC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761955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3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753533"/>
            <a:ext cx="10820399" cy="2801935"/>
          </a:xfrm>
        </p:spPr>
        <p:txBody>
          <a:bodyPr anchor="b">
            <a:normAutofit/>
          </a:bodyPr>
          <a:lstStyle>
            <a:lvl1pPr algn="r">
              <a:defRPr sz="4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467" y="3641725"/>
            <a:ext cx="10490200" cy="955675"/>
          </a:xfrm>
        </p:spPr>
        <p:txBody>
          <a:bodyPr>
            <a:normAutofit/>
          </a:bodyPr>
          <a:lstStyle>
            <a:lvl1pPr marL="0" indent="0" algn="r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814452" y="381000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48D06ED3-39B7-42DC-B093-4E74B77BD148}" type="datetimeFigureOut">
              <a:rPr lang="ru-RU" smtClean="0"/>
              <a:t>19.05.2016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5800" y="381001"/>
            <a:ext cx="6991492" cy="36406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231D2C1A-D0D0-481E-BF0E-36E349EF8BC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972110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2194559"/>
            <a:ext cx="5334000" cy="40241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2194559"/>
            <a:ext cx="5334000" cy="40241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D06ED3-39B7-42DC-B093-4E74B77BD148}" type="datetimeFigureOut">
              <a:rPr lang="ru-RU" smtClean="0"/>
              <a:t>19.05.2016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1D2C1A-D0D0-481E-BF0E-36E349EF8BC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308538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95600" y="762000"/>
            <a:ext cx="8610600" cy="12954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9" y="2183802"/>
            <a:ext cx="5079991" cy="823912"/>
          </a:xfrm>
        </p:spPr>
        <p:txBody>
          <a:bodyPr anchor="b">
            <a:norm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5800" y="3132666"/>
            <a:ext cx="5311775" cy="308601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00800" y="2183802"/>
            <a:ext cx="5105400" cy="823912"/>
          </a:xfrm>
        </p:spPr>
        <p:txBody>
          <a:bodyPr anchor="b">
            <a:norm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3132666"/>
            <a:ext cx="5334000" cy="308601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D06ED3-39B7-42DC-B093-4E74B77BD148}" type="datetimeFigureOut">
              <a:rPr lang="ru-RU" smtClean="0"/>
              <a:t>19.05.2016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1D2C1A-D0D0-481E-BF0E-36E349EF8BC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909814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D06ED3-39B7-42DC-B093-4E74B77BD148}" type="datetimeFigureOut">
              <a:rPr lang="ru-RU" smtClean="0"/>
              <a:t>19.05.2016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1D2C1A-D0D0-481E-BF0E-36E349EF8BC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335090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D06ED3-39B7-42DC-B093-4E74B77BD148}" type="datetimeFigureOut">
              <a:rPr lang="ru-RU" smtClean="0"/>
              <a:t>19.05.2016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1D2C1A-D0D0-481E-BF0E-36E349EF8BC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796600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524000"/>
            <a:ext cx="4114800" cy="1600200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95582" y="746759"/>
            <a:ext cx="6510618" cy="5471925"/>
          </a:xfrm>
        </p:spPr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3124199"/>
            <a:ext cx="4114800" cy="309448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D06ED3-39B7-42DC-B093-4E74B77BD148}" type="datetimeFigureOut">
              <a:rPr lang="ru-RU" smtClean="0"/>
              <a:t>19.05.2016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1D2C1A-D0D0-481E-BF0E-36E349EF8BC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860093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524000"/>
            <a:ext cx="6873240" cy="1600200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861238" y="751241"/>
            <a:ext cx="3644962" cy="5467443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3124199"/>
            <a:ext cx="6873240" cy="309448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D06ED3-39B7-42DC-B093-4E74B77BD148}" type="datetimeFigureOut">
              <a:rPr lang="ru-RU" smtClean="0"/>
              <a:t>19.05.2016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1D2C1A-D0D0-481E-BF0E-36E349EF8BC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358448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3-HD-TOP.png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44145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895600" y="764373"/>
            <a:ext cx="8610600" cy="12930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194560"/>
            <a:ext cx="10820400" cy="40241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595360" y="6356350"/>
            <a:ext cx="291084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D06ED3-39B7-42DC-B093-4E74B77BD148}" type="datetimeFigureOut">
              <a:rPr lang="ru-RU" smtClean="0"/>
              <a:t>19.05.2016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0" y="6355845"/>
            <a:ext cx="7772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63000" y="38100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1D2C1A-D0D0-481E-BF0E-36E349EF8BC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783491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7" r:id="rId1"/>
    <p:sldLayoutId id="2147483818" r:id="rId2"/>
    <p:sldLayoutId id="2147483819" r:id="rId3"/>
    <p:sldLayoutId id="2147483820" r:id="rId4"/>
    <p:sldLayoutId id="2147483821" r:id="rId5"/>
    <p:sldLayoutId id="2147483822" r:id="rId6"/>
    <p:sldLayoutId id="2147483823" r:id="rId7"/>
    <p:sldLayoutId id="2147483824" r:id="rId8"/>
    <p:sldLayoutId id="2147483825" r:id="rId9"/>
    <p:sldLayoutId id="2147483826" r:id="rId10"/>
    <p:sldLayoutId id="2147483827" r:id="rId11"/>
    <p:sldLayoutId id="2147483828" r:id="rId12"/>
    <p:sldLayoutId id="2147483829" r:id="rId13"/>
    <p:sldLayoutId id="2147483830" r:id="rId14"/>
    <p:sldLayoutId id="2147483831" r:id="rId15"/>
    <p:sldLayoutId id="2147483832" r:id="rId16"/>
    <p:sldLayoutId id="2147483833" r:id="rId17"/>
  </p:sldLayoutIdLst>
  <p:txStyles>
    <p:titleStyle>
      <a:lvl1pPr algn="r" defTabSz="914400" rtl="0" eaLnBrk="1" latinLnBrk="0" hangingPunct="1">
        <a:lnSpc>
          <a:spcPct val="90000"/>
        </a:lnSpc>
        <a:spcBef>
          <a:spcPct val="0"/>
        </a:spcBef>
        <a:buNone/>
        <a:defRPr sz="40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" Target="slide11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" Target="slide12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slide" Target="slide17.xml"/><Relationship Id="rId13" Type="http://schemas.openxmlformats.org/officeDocument/2006/relationships/slide" Target="slide30.xml"/><Relationship Id="rId18" Type="http://schemas.openxmlformats.org/officeDocument/2006/relationships/slide" Target="slide24.xml"/><Relationship Id="rId3" Type="http://schemas.openxmlformats.org/officeDocument/2006/relationships/slide" Target="slide13.xml"/><Relationship Id="rId7" Type="http://schemas.openxmlformats.org/officeDocument/2006/relationships/slide" Target="slide27.xml"/><Relationship Id="rId12" Type="http://schemas.openxmlformats.org/officeDocument/2006/relationships/slide" Target="slide19.xml"/><Relationship Id="rId17" Type="http://schemas.openxmlformats.org/officeDocument/2006/relationships/slide" Target="slide32.xml"/><Relationship Id="rId2" Type="http://schemas.openxmlformats.org/officeDocument/2006/relationships/notesSlide" Target="../notesSlides/notesSlide1.xml"/><Relationship Id="rId16" Type="http://schemas.openxmlformats.org/officeDocument/2006/relationships/slide" Target="slide23.xml"/><Relationship Id="rId20" Type="http://schemas.openxmlformats.org/officeDocument/2006/relationships/hyperlink" Target="&#1058;&#1077;&#1082;&#1089;&#1090;&#1099;%20&#1076;&#1083;&#1103;%20&#1090;&#1088;&#1077;&#1085;&#1080;&#1088;&#1086;&#1074;&#1082;&#1080;" TargetMode="External"/><Relationship Id="rId1" Type="http://schemas.openxmlformats.org/officeDocument/2006/relationships/slideLayout" Target="../slideLayouts/slideLayout2.xml"/><Relationship Id="rId6" Type="http://schemas.openxmlformats.org/officeDocument/2006/relationships/slide" Target="slide33.xml"/><Relationship Id="rId11" Type="http://schemas.openxmlformats.org/officeDocument/2006/relationships/slide" Target="slide29.xml"/><Relationship Id="rId5" Type="http://schemas.openxmlformats.org/officeDocument/2006/relationships/slide" Target="slide34.xml"/><Relationship Id="rId15" Type="http://schemas.openxmlformats.org/officeDocument/2006/relationships/slide" Target="slide31.xml"/><Relationship Id="rId10" Type="http://schemas.openxmlformats.org/officeDocument/2006/relationships/slide" Target="slide18.xml"/><Relationship Id="rId19" Type="http://schemas.openxmlformats.org/officeDocument/2006/relationships/slide" Target="slide16.xml"/><Relationship Id="rId4" Type="http://schemas.openxmlformats.org/officeDocument/2006/relationships/slide" Target="slide25.xml"/><Relationship Id="rId9" Type="http://schemas.openxmlformats.org/officeDocument/2006/relationships/slide" Target="slide28.xml"/><Relationship Id="rId14" Type="http://schemas.openxmlformats.org/officeDocument/2006/relationships/slide" Target="slide2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" Target="slide14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" Target="slide12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" Target="slide12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" Target="slide12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" Target="slide12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" Target="slide12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" Target="slide20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" Target="slide12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slide" Target="slide22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" Target="slide12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" Target="slide12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slide" Target="slide26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" Target="slide12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" Target="slide12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" Target="slide1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" Target="slide12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" Target="slide12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" Target="slide12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" Target="slide12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" Target="slide1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" Target="slide6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" Target="slide7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" Target="slide8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" Target="slide9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" Target="slide10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r"/>
            <a:r>
              <a:rPr lang="ru-RU" dirty="0" smtClean="0"/>
              <a:t>Учимся определять проблему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algn="r"/>
            <a:r>
              <a:rPr lang="ru-RU" sz="2200" dirty="0" smtClean="0"/>
              <a:t>ЕГЭ по русскому языку</a:t>
            </a:r>
            <a:endParaRPr lang="ru-RU" sz="2200" dirty="0"/>
          </a:p>
        </p:txBody>
      </p:sp>
    </p:spTree>
    <p:extLst>
      <p:ext uri="{BB962C8B-B14F-4D97-AF65-F5344CB8AC3E}">
        <p14:creationId xmlns:p14="http://schemas.microsoft.com/office/powerpoint/2010/main" val="36308250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Определим проблему текста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algn="just"/>
            <a:endParaRPr lang="ru-RU" sz="3200" dirty="0" smtClean="0"/>
          </a:p>
          <a:p>
            <a:pPr algn="just"/>
            <a:r>
              <a:rPr lang="ru-RU" sz="3200" b="1" dirty="0" smtClean="0"/>
              <a:t>На какие вопросы отвечает автор?</a:t>
            </a:r>
            <a:r>
              <a:rPr lang="ru-RU" sz="3200" dirty="0" smtClean="0"/>
              <a:t> Позиция </a:t>
            </a:r>
            <a:r>
              <a:rPr lang="ru-RU" sz="3200" dirty="0" smtClean="0"/>
              <a:t>автора – это ответы на вопросы. Опираясь на позицию автора, </a:t>
            </a:r>
            <a:r>
              <a:rPr lang="ru-RU" sz="3200" b="1" dirty="0" smtClean="0"/>
              <a:t>составим фактический и проблемный вопросы</a:t>
            </a:r>
            <a:r>
              <a:rPr lang="ru-RU" sz="3200" smtClean="0"/>
              <a:t>. </a:t>
            </a:r>
            <a:endParaRPr lang="ru-RU" sz="3200" smtClean="0"/>
          </a:p>
          <a:p>
            <a:pPr algn="just"/>
            <a:r>
              <a:rPr lang="ru-RU" sz="3200" smtClean="0"/>
              <a:t>Например</a:t>
            </a:r>
            <a:r>
              <a:rPr lang="ru-RU" sz="3200" dirty="0" smtClean="0"/>
              <a:t>: </a:t>
            </a:r>
            <a:r>
              <a:rPr lang="ru-RU" sz="3200" b="1" dirty="0" smtClean="0">
                <a:solidFill>
                  <a:srgbClr val="FF0000"/>
                </a:solidFill>
              </a:rPr>
              <a:t>Что</a:t>
            </a:r>
            <a:r>
              <a:rPr lang="ru-RU" sz="3200" dirty="0" smtClean="0">
                <a:solidFill>
                  <a:srgbClr val="FF0000"/>
                </a:solidFill>
              </a:rPr>
              <a:t> помогло людям справиться с тяготами войны? </a:t>
            </a:r>
            <a:r>
              <a:rPr lang="ru-RU" sz="3200" b="1" dirty="0" smtClean="0">
                <a:solidFill>
                  <a:srgbClr val="FF0000"/>
                </a:solidFill>
              </a:rPr>
              <a:t>Почему</a:t>
            </a:r>
            <a:r>
              <a:rPr lang="ru-RU" sz="3200" dirty="0" smtClean="0">
                <a:solidFill>
                  <a:srgbClr val="FF0000"/>
                </a:solidFill>
              </a:rPr>
              <a:t> они не щадили своих сил ради других?</a:t>
            </a:r>
          </a:p>
          <a:p>
            <a:pPr algn="just"/>
            <a:endParaRPr lang="ru-RU" sz="3200" dirty="0" smtClean="0">
              <a:solidFill>
                <a:srgbClr val="FF0000"/>
              </a:solidFill>
            </a:endParaRPr>
          </a:p>
          <a:p>
            <a:pPr algn="ctr"/>
            <a:r>
              <a:rPr lang="ru-RU" sz="3200" dirty="0" smtClean="0">
                <a:hlinkClick r:id="rId2" action="ppaction://hlinksldjump"/>
              </a:rPr>
              <a:t>Далее</a:t>
            </a:r>
            <a:endParaRPr lang="ru-RU" sz="3200" dirty="0" smtClean="0"/>
          </a:p>
          <a:p>
            <a:pPr algn="just"/>
            <a:endParaRPr lang="ru-RU" sz="3600" dirty="0"/>
          </a:p>
          <a:p>
            <a:pPr algn="just"/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4263152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Определим проблему текста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pPr algn="just"/>
            <a:r>
              <a:rPr lang="ru-RU" sz="3600" dirty="0" smtClean="0"/>
              <a:t>Прочитаем опорный материал.</a:t>
            </a:r>
          </a:p>
          <a:p>
            <a:pPr marL="0" indent="0" algn="just">
              <a:buNone/>
            </a:pPr>
            <a:r>
              <a:rPr lang="ru-RU" sz="3600" dirty="0" smtClean="0"/>
              <a:t>2.1</a:t>
            </a:r>
            <a:r>
              <a:rPr lang="ru-RU" sz="3600" dirty="0"/>
              <a:t>. </a:t>
            </a:r>
            <a:r>
              <a:rPr lang="ru-RU" sz="3600" dirty="0">
                <a:solidFill>
                  <a:srgbClr val="FF0000"/>
                </a:solidFill>
              </a:rPr>
              <a:t>Автор, анализируя проблему, рассказывает о том, какие  </a:t>
            </a:r>
            <a:r>
              <a:rPr lang="ru-RU" sz="3600" b="1" u="sng" dirty="0">
                <a:solidFill>
                  <a:srgbClr val="FF0000"/>
                </a:solidFill>
              </a:rPr>
              <a:t>трудности военного времени</a:t>
            </a:r>
            <a:r>
              <a:rPr lang="ru-RU" sz="3600" b="1" dirty="0">
                <a:solidFill>
                  <a:srgbClr val="FF0000"/>
                </a:solidFill>
              </a:rPr>
              <a:t> </a:t>
            </a:r>
            <a:r>
              <a:rPr lang="ru-RU" sz="3600" dirty="0">
                <a:solidFill>
                  <a:srgbClr val="FF0000"/>
                </a:solidFill>
              </a:rPr>
              <a:t>пришлось пережить </a:t>
            </a:r>
            <a:r>
              <a:rPr lang="ru-RU" sz="3600" dirty="0" smtClean="0">
                <a:solidFill>
                  <a:srgbClr val="FF0000"/>
                </a:solidFill>
              </a:rPr>
              <a:t>мальчику и что главный </a:t>
            </a:r>
            <a:r>
              <a:rPr lang="ru-RU" sz="3600" dirty="0">
                <a:solidFill>
                  <a:srgbClr val="FF0000"/>
                </a:solidFill>
              </a:rPr>
              <a:t>герой изменился внутренне: научился самопожертвованию, терпению, приобрел навыки взрослых</a:t>
            </a:r>
            <a:r>
              <a:rPr lang="ru-RU" sz="3600" dirty="0" smtClean="0">
                <a:solidFill>
                  <a:srgbClr val="FF0000"/>
                </a:solidFill>
              </a:rPr>
              <a:t>.</a:t>
            </a:r>
          </a:p>
          <a:p>
            <a:pPr marL="0" indent="0" algn="just">
              <a:buNone/>
            </a:pPr>
            <a:r>
              <a:rPr lang="ru-RU" sz="3600" dirty="0"/>
              <a:t>3.1. </a:t>
            </a:r>
            <a:r>
              <a:rPr lang="ru-RU" sz="3600" dirty="0">
                <a:solidFill>
                  <a:srgbClr val="FF0000"/>
                </a:solidFill>
              </a:rPr>
              <a:t>Размышления приводят Э. </a:t>
            </a:r>
            <a:r>
              <a:rPr lang="ru-RU" sz="3600" dirty="0" err="1">
                <a:solidFill>
                  <a:srgbClr val="FF0000"/>
                </a:solidFill>
              </a:rPr>
              <a:t>Шима</a:t>
            </a:r>
            <a:r>
              <a:rPr lang="ru-RU" sz="3600" dirty="0">
                <a:solidFill>
                  <a:srgbClr val="FF0000"/>
                </a:solidFill>
              </a:rPr>
              <a:t>  к выводу о том, что в военное время людям удалось </a:t>
            </a:r>
            <a:r>
              <a:rPr lang="ru-RU" sz="3600" b="1" u="sng" dirty="0">
                <a:solidFill>
                  <a:srgbClr val="FF0000"/>
                </a:solidFill>
              </a:rPr>
              <a:t>преодолеть</a:t>
            </a:r>
            <a:r>
              <a:rPr lang="ru-RU" sz="3600" dirty="0">
                <a:solidFill>
                  <a:srgbClr val="FF0000"/>
                </a:solidFill>
              </a:rPr>
              <a:t> </a:t>
            </a:r>
            <a:r>
              <a:rPr lang="ru-RU" sz="3600" b="1" dirty="0">
                <a:solidFill>
                  <a:srgbClr val="FF0000"/>
                </a:solidFill>
              </a:rPr>
              <a:t>тяготы суровой жизни</a:t>
            </a:r>
            <a:r>
              <a:rPr lang="ru-RU" sz="3600" dirty="0">
                <a:solidFill>
                  <a:srgbClr val="FF0000"/>
                </a:solidFill>
              </a:rPr>
              <a:t>, потому что они думали прежде всего о других, и что, чтобы помочь выстоять тем, кто был рядом, люди не щадили себя</a:t>
            </a:r>
            <a:r>
              <a:rPr lang="ru-RU" sz="3600" dirty="0" smtClean="0">
                <a:solidFill>
                  <a:srgbClr val="FF0000"/>
                </a:solidFill>
              </a:rPr>
              <a:t>.</a:t>
            </a:r>
          </a:p>
          <a:p>
            <a:pPr marL="0" indent="0" algn="just">
              <a:buNone/>
            </a:pPr>
            <a:r>
              <a:rPr lang="ru-RU" sz="3600" dirty="0" smtClean="0"/>
              <a:t>1.3. </a:t>
            </a:r>
            <a:r>
              <a:rPr lang="ru-RU" sz="3600" b="1" dirty="0" smtClean="0">
                <a:solidFill>
                  <a:srgbClr val="FF0000"/>
                </a:solidFill>
              </a:rPr>
              <a:t>Что</a:t>
            </a:r>
            <a:r>
              <a:rPr lang="ru-RU" sz="3600" dirty="0" smtClean="0">
                <a:solidFill>
                  <a:srgbClr val="FF0000"/>
                </a:solidFill>
              </a:rPr>
              <a:t> </a:t>
            </a:r>
            <a:r>
              <a:rPr lang="ru-RU" sz="3600" dirty="0">
                <a:solidFill>
                  <a:srgbClr val="FF0000"/>
                </a:solidFill>
              </a:rPr>
              <a:t>помогло людям справиться с тяготами войны? </a:t>
            </a:r>
            <a:r>
              <a:rPr lang="ru-RU" sz="3600" dirty="0" smtClean="0"/>
              <a:t>1.4.</a:t>
            </a:r>
            <a:r>
              <a:rPr lang="ru-RU" sz="3600" dirty="0" smtClean="0">
                <a:solidFill>
                  <a:srgbClr val="FF0000"/>
                </a:solidFill>
              </a:rPr>
              <a:t> </a:t>
            </a:r>
            <a:r>
              <a:rPr lang="ru-RU" sz="3600" b="1" dirty="0" smtClean="0">
                <a:solidFill>
                  <a:srgbClr val="FF0000"/>
                </a:solidFill>
              </a:rPr>
              <a:t>Почему</a:t>
            </a:r>
            <a:r>
              <a:rPr lang="ru-RU" sz="3600" dirty="0" smtClean="0">
                <a:solidFill>
                  <a:srgbClr val="FF0000"/>
                </a:solidFill>
              </a:rPr>
              <a:t> </a:t>
            </a:r>
            <a:r>
              <a:rPr lang="ru-RU" sz="3600" dirty="0">
                <a:solidFill>
                  <a:srgbClr val="FF0000"/>
                </a:solidFill>
              </a:rPr>
              <a:t>они не щадили своих сил ради других</a:t>
            </a:r>
            <a:r>
              <a:rPr lang="ru-RU" sz="3600" dirty="0" smtClean="0">
                <a:solidFill>
                  <a:srgbClr val="FF0000"/>
                </a:solidFill>
              </a:rPr>
              <a:t>?</a:t>
            </a:r>
            <a:endParaRPr lang="ru-RU" sz="3600" dirty="0">
              <a:solidFill>
                <a:srgbClr val="FF0000"/>
              </a:solidFill>
            </a:endParaRPr>
          </a:p>
          <a:p>
            <a:pPr marL="0" indent="0" algn="just">
              <a:buNone/>
            </a:pPr>
            <a:endParaRPr lang="ru-RU" sz="3600" dirty="0" smtClean="0">
              <a:solidFill>
                <a:srgbClr val="FF0000"/>
              </a:solidFill>
            </a:endParaRPr>
          </a:p>
          <a:p>
            <a:pPr algn="just"/>
            <a:r>
              <a:rPr lang="ru-RU" sz="3600" dirty="0" smtClean="0"/>
              <a:t>Определим проблему текста. </a:t>
            </a:r>
            <a:r>
              <a:rPr lang="ru-RU" sz="3600" dirty="0" smtClean="0">
                <a:hlinkClick r:id="rId2" action="ppaction://hlinksldjump"/>
              </a:rPr>
              <a:t>Сделаем проверку</a:t>
            </a:r>
            <a:r>
              <a:rPr lang="ru-RU" sz="3600" dirty="0" smtClean="0"/>
              <a:t>. </a:t>
            </a:r>
          </a:p>
          <a:p>
            <a:pPr algn="just"/>
            <a:endParaRPr lang="ru-RU" sz="3600" dirty="0"/>
          </a:p>
          <a:p>
            <a:pPr algn="just"/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42910561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О чем говорится в данном тексте?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240273679"/>
              </p:ext>
            </p:extLst>
          </p:nvPr>
        </p:nvGraphicFramePr>
        <p:xfrm>
          <a:off x="685800" y="2193925"/>
          <a:ext cx="10820400" cy="3774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06800"/>
                <a:gridCol w="3606800"/>
                <a:gridCol w="36068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b="0" dirty="0" smtClean="0">
                          <a:hlinkClick r:id="rId3" action="ppaction://hlinksldjump"/>
                        </a:rPr>
                        <a:t>О философских понятиях</a:t>
                      </a:r>
                      <a:endParaRPr lang="ru-RU" b="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0" dirty="0" smtClean="0">
                          <a:hlinkClick r:id="rId4" action="ppaction://hlinksldjump"/>
                        </a:rPr>
                        <a:t>О городе, деревне</a:t>
                      </a:r>
                      <a:endParaRPr lang="ru-RU" b="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0" dirty="0" smtClean="0">
                          <a:solidFill>
                            <a:schemeClr val="tx1"/>
                          </a:solidFill>
                          <a:hlinkClick r:id="rId5" action="ppaction://hlinksldjump"/>
                        </a:rPr>
                        <a:t>О науке</a:t>
                      </a:r>
                      <a:endParaRPr lang="ru-RU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>
                          <a:hlinkClick r:id="rId6" action="ppaction://hlinksldjump"/>
                        </a:rPr>
                        <a:t>О писателе</a:t>
                      </a:r>
                      <a:endParaRPr lang="ru-RU" dirty="0" smtClean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hlinkClick r:id="rId7" action="ppaction://hlinksldjump"/>
                        </a:rPr>
                        <a:t>О прогрессе</a:t>
                      </a:r>
                      <a:endParaRPr lang="ru-RU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hlinkClick r:id="rId8" action="ppaction://hlinksldjump"/>
                        </a:rPr>
                        <a:t>О воспитании</a:t>
                      </a:r>
                      <a:endParaRPr lang="ru-RU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hlinkClick r:id="rId9" action="ppaction://hlinksldjump"/>
                        </a:rPr>
                        <a:t>О любви</a:t>
                      </a:r>
                      <a:endParaRPr lang="ru-RU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hlinkClick r:id="rId10" action="ppaction://hlinksldjump"/>
                        </a:rPr>
                        <a:t>О языке, речи</a:t>
                      </a:r>
                      <a:endParaRPr lang="ru-RU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hlinkClick r:id="rId11" action="ppaction://hlinksldjump"/>
                        </a:rPr>
                        <a:t>О родителях и детях</a:t>
                      </a:r>
                      <a:endParaRPr lang="ru-RU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hlinkClick r:id="rId12" action="ppaction://hlinksldjump"/>
                        </a:rPr>
                        <a:t>О человеке, личности</a:t>
                      </a:r>
                      <a:endParaRPr lang="ru-RU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hlinkClick r:id="rId13" action="ppaction://hlinksldjump"/>
                        </a:rPr>
                        <a:t>О духовных, культурных ценностях</a:t>
                      </a:r>
                      <a:endParaRPr lang="ru-RU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hlinkClick r:id="rId14" action="ppaction://hlinksldjump"/>
                        </a:rPr>
                        <a:t>О войне, об армии, о солдатах</a:t>
                      </a:r>
                      <a:endParaRPr lang="ru-RU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hlinkClick r:id="rId15" action="ppaction://hlinksldjump"/>
                        </a:rPr>
                        <a:t>О литературе</a:t>
                      </a:r>
                      <a:endParaRPr lang="ru-RU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hlinkClick r:id="rId16" action="ppaction://hlinksldjump"/>
                        </a:rPr>
                        <a:t>О природе, экологии</a:t>
                      </a:r>
                      <a:endParaRPr lang="ru-RU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hlinkClick r:id="rId17" action="ppaction://hlinksldjump"/>
                        </a:rPr>
                        <a:t>О</a:t>
                      </a:r>
                      <a:r>
                        <a:rPr lang="ru-RU" baseline="0" dirty="0" smtClean="0">
                          <a:hlinkClick r:id="rId17" action="ppaction://hlinksldjump"/>
                        </a:rPr>
                        <a:t> </a:t>
                      </a:r>
                      <a:r>
                        <a:rPr lang="ru-RU" dirty="0" smtClean="0">
                          <a:hlinkClick r:id="rId17" action="ppaction://hlinksldjump"/>
                        </a:rPr>
                        <a:t>школе, учителе, наставнике</a:t>
                      </a:r>
                      <a:endParaRPr lang="ru-RU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hlinkClick r:id="rId18" action="ppaction://hlinksldjump"/>
                        </a:rPr>
                        <a:t>О Родине</a:t>
                      </a:r>
                      <a:endParaRPr lang="ru-RU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>
                          <a:hlinkClick r:id="rId19" action="ppaction://hlinksldjump"/>
                        </a:rPr>
                        <a:t>Об искусстве</a:t>
                      </a:r>
                      <a:endParaRPr lang="ru-RU" dirty="0" smtClean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hlinkClick r:id="rId20" action="ppaction://hlinkfile"/>
                        </a:rPr>
                        <a:t>Тексты для тренировки</a:t>
                      </a:r>
                      <a:endParaRPr lang="ru-RU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458390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  <a:alpha val="2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Философия. Проблемы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96020226"/>
              </p:ext>
            </p:extLst>
          </p:nvPr>
        </p:nvGraphicFramePr>
        <p:xfrm>
          <a:off x="685800" y="2193925"/>
          <a:ext cx="10820400" cy="3774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410200"/>
                <a:gridCol w="54102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Проблема определения роли денег в жизни общества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Проблема веры как проявления нравственной стойкости человека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Проблема вежливости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Проблема «стоимости» поступка по совести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Проблема нравственной ответственности человека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Проблема искренности в поступке по совести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Проблема пошлости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Проблема обывательства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Проблема единения людей всего мира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Проблема человеческой силы и слабости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Проблема определения понятия совесть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Проблема противостояния</a:t>
                      </a:r>
                      <a:r>
                        <a:rPr lang="ru-RU" baseline="0" dirty="0" smtClean="0"/>
                        <a:t> человеческого благородства и жестокости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Проблема вечных моральных ценностей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Проблема</a:t>
                      </a:r>
                      <a:r>
                        <a:rPr lang="ru-RU" baseline="0" dirty="0" smtClean="0"/>
                        <a:t> поиска смысла жизни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 gridSpan="2"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hlinkClick r:id="rId2" action="ppaction://hlinksldjump"/>
                        </a:rPr>
                        <a:t>Другие проблемы по направлению «Философия»</a:t>
                      </a:r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537500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  <a:alpha val="2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Философия. Проблемы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11653553"/>
              </p:ext>
            </p:extLst>
          </p:nvPr>
        </p:nvGraphicFramePr>
        <p:xfrm>
          <a:off x="685800" y="2193925"/>
          <a:ext cx="10820400" cy="29667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410200"/>
                <a:gridCol w="54102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8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Про­бле­ма ми­ло­сер­дия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Про­бле­ма че­ло­ве­че­ско­го рас­ка­я­ния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Про­бле­ма рав­но­ду­шия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370840">
                <a:tc gridSpan="2"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hlinkClick r:id="rId2" action="ppaction://hlinksldjump"/>
                        </a:rPr>
                        <a:t>Назад к списку</a:t>
                      </a:r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798643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  <a:alpha val="2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Философия. Проблемы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807021440"/>
              </p:ext>
            </p:extLst>
          </p:nvPr>
        </p:nvGraphicFramePr>
        <p:xfrm>
          <a:off x="685800" y="2193925"/>
          <a:ext cx="10820400" cy="3235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410200"/>
                <a:gridCol w="54102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Проблема осознания человеком своего места в жизни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Проблема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Проблема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 gridSpan="2"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hlinkClick r:id="rId2" action="ppaction://hlinksldjump"/>
                        </a:rPr>
                        <a:t>Назад к списку</a:t>
                      </a:r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640894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C000">
                <a:alpha val="25000"/>
              </a:srgb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Искусство. Проблемы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24672250"/>
              </p:ext>
            </p:extLst>
          </p:nvPr>
        </p:nvGraphicFramePr>
        <p:xfrm>
          <a:off x="696686" y="1965325"/>
          <a:ext cx="10820400" cy="4399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410200"/>
                <a:gridCol w="54102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Проблема неспособности искусства отразить чудовищную реальность военных дней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Проблема взаимосвязи формы и содержания в искусстве</a:t>
                      </a:r>
                    </a:p>
                    <a:p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Проблема силы воздействия</a:t>
                      </a:r>
                      <a:r>
                        <a:rPr lang="ru-RU" baseline="0" dirty="0" smtClean="0"/>
                        <a:t> на человека произведения искусства и суровой реальности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Про­бле­ма вос­пи­та­ния ис­тин­ных ма­сте­ров ис­пол­ни­тель­ско­го ис­кус­ства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Проблема постижения произведений искусства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Про­бле­ма вос­пи­та­ния ху­до­же­ствен­но­го вкуса у молодёжи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Проблема роли близких</a:t>
                      </a:r>
                      <a:r>
                        <a:rPr lang="ru-RU" baseline="0" dirty="0" smtClean="0"/>
                        <a:t> людей в становлении человека. (Могут ли близкие люди помочь человеку постичь настоящее искусство?)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Про­бле­ма обес­це­ни­ва­ния по­ня­тия «звез­да»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Проблема формы в искусстве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 gridSpan="2"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hlinkClick r:id="rId2" action="ppaction://hlinksldjump"/>
                        </a:rPr>
                        <a:t>Назад к списку</a:t>
                      </a:r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516176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>
            <a:alpha val="25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Воспитание. Проблемы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918612073"/>
              </p:ext>
            </p:extLst>
          </p:nvPr>
        </p:nvGraphicFramePr>
        <p:xfrm>
          <a:off x="685800" y="2193925"/>
          <a:ext cx="10820400" cy="3774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410200"/>
                <a:gridCol w="54102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Проблема формирования у ребенка правильного отношения к деньгам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Проблема преодоления детской жадности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Проблема необходимости воспитания в детях доброты и бескорыстия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Проблема воспитанности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Проблема самовоспитания и самообразования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Проблема воспитания культуры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>
                          <a:hlinkClick r:id="rId2" action="ppaction://hlinksldjump"/>
                        </a:rPr>
                        <a:t>Назад к списку</a:t>
                      </a:r>
                      <a:endParaRPr lang="ru-RU" dirty="0" smtClean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58161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92D050">
                <a:alpha val="25000"/>
              </a:srgb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Русский язык. Речь. Проблемы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38448027"/>
              </p:ext>
            </p:extLst>
          </p:nvPr>
        </p:nvGraphicFramePr>
        <p:xfrm>
          <a:off x="685800" y="1976210"/>
          <a:ext cx="10820400" cy="4856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410200"/>
                <a:gridCol w="54102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Проблема изменений в русском языке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Проблема возникновения языкового хаоса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Проблема вытеснения устного общения общением в Интернете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Про­бле­ма не­уме­ло­го об­ра­ще­ния со сло­вом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Проблема оценки изменений, происходящих в языке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Проблема необдуманного обращения со словом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Проблема истинной силы человека. (Что является свидетельством силы: крик и брань или спокойное достоинство?)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Проблема иноязычных заимствований в русском языке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Проблема размывания норм литературного языка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 gridSpan="2"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hlinkClick r:id="rId2" action="ppaction://hlinksldjump"/>
                        </a:rPr>
                        <a:t>Назад к списку</a:t>
                      </a:r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80504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0B0F0">
                <a:alpha val="25000"/>
              </a:srgb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Человек. Личность. Проблемы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17565925"/>
              </p:ext>
            </p:extLst>
          </p:nvPr>
        </p:nvGraphicFramePr>
        <p:xfrm>
          <a:off x="674914" y="1736725"/>
          <a:ext cx="10820400" cy="431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410200"/>
                <a:gridCol w="5410200"/>
              </a:tblGrid>
              <a:tr h="3708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Проблема бесчувственного отношения человека к окружающим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Проблема цельности характера русской</a:t>
                      </a:r>
                      <a:r>
                        <a:rPr lang="ru-RU" baseline="0" dirty="0" smtClean="0"/>
                        <a:t> женщины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Проблема нравственного выбора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Проблема негативного влияния рекламы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Проблема формирования такого качества человеческого характера, которое можно охарактеризовать как «неугомонность»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Проблема необходимости неформального отношения человека к своим служебным обязанностям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Проблема самооценки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Проблема нравственного выбора человека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Проблема русского характера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Проблема взаимопонимания людей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Проблема ответственности человека за того, кто предан ему всей душой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Проблема неравнодушного отношения</a:t>
                      </a:r>
                      <a:r>
                        <a:rPr lang="ru-RU" baseline="0" dirty="0" smtClean="0"/>
                        <a:t> к окружающим</a:t>
                      </a:r>
                      <a:endParaRPr lang="ru-RU" dirty="0" smtClean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Проблема одиночества человека, посвятившего</a:t>
                      </a:r>
                      <a:r>
                        <a:rPr lang="ru-RU" baseline="0" dirty="0" smtClean="0"/>
                        <a:t> свою жизнь другим людям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Проблема определения роли «неугомонных людей» в жизни общества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 gridSpan="2"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hlinkClick r:id="rId2" action="ppaction://hlinksldjump"/>
                        </a:rPr>
                        <a:t>Другие проблемы по направлению «Человек. Личность»</a:t>
                      </a:r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995781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Шаг 1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endParaRPr lang="ru-RU" dirty="0" smtClean="0"/>
          </a:p>
          <a:p>
            <a:pPr algn="just"/>
            <a:endParaRPr lang="ru-RU" dirty="0"/>
          </a:p>
          <a:p>
            <a:pPr algn="just"/>
            <a:r>
              <a:rPr lang="ru-RU" sz="3200" dirty="0" smtClean="0"/>
              <a:t>Прочитаем текст 1 раз.</a:t>
            </a:r>
          </a:p>
          <a:p>
            <a:pPr algn="just"/>
            <a:r>
              <a:rPr lang="ru-RU" sz="3200" dirty="0" smtClean="0"/>
              <a:t>Ответим на вопрос: </a:t>
            </a:r>
            <a:r>
              <a:rPr lang="ru-RU" sz="3200" b="1" dirty="0" smtClean="0"/>
              <a:t>о ком (или о чем) говорится в тексте?</a:t>
            </a:r>
            <a:r>
              <a:rPr lang="ru-RU" sz="3200" dirty="0" smtClean="0"/>
              <a:t> (Ответов на данный вопрос может быть два или более.)</a:t>
            </a:r>
          </a:p>
          <a:p>
            <a:pPr algn="just"/>
            <a:r>
              <a:rPr lang="ru-RU" sz="3200" dirty="0" smtClean="0"/>
              <a:t>Ответив на данный вопрос, мы определим </a:t>
            </a:r>
            <a:r>
              <a:rPr lang="ru-RU" sz="3200" dirty="0" smtClean="0">
                <a:hlinkClick r:id="rId2" action="ppaction://hlinksldjump"/>
              </a:rPr>
              <a:t>тему текста</a:t>
            </a:r>
            <a:r>
              <a:rPr lang="ru-RU" sz="3200" dirty="0" smtClean="0"/>
              <a:t>.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35552646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0B0F0">
                <a:alpha val="25000"/>
              </a:srgb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Человек. Личность. Проблемы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851695508"/>
              </p:ext>
            </p:extLst>
          </p:nvPr>
        </p:nvGraphicFramePr>
        <p:xfrm>
          <a:off x="685800" y="2193925"/>
          <a:ext cx="10820400" cy="4043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410200"/>
                <a:gridCol w="54102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Проблема бессердечного отношения к людям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Проблема противостояния человека жизненным обстоятельствам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Проблема формального отношения к своим обязанностям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Проблема «маленького</a:t>
                      </a:r>
                      <a:r>
                        <a:rPr lang="ru-RU" smtClean="0"/>
                        <a:t>» человека</a:t>
                      </a:r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Про­бле­ма тра­гич­ной судь­бы не­ор­ди­нар­ной лич­но­сти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Про­бле­ма про­яв­ле­ния в че­ло­ве­ке луч­ших ду­шев­ных ка­честв в труд­ных об­сто­я­тель­ствах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Про­бле­ма спо­соб­но­сти че­ло­ве­ка к по­ступ­ку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 gridSpan="2"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hlinkClick r:id="rId2" action="ppaction://hlinksldjump"/>
                        </a:rPr>
                        <a:t>Назад к списку</a:t>
                      </a:r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099328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02060">
                <a:alpha val="25000"/>
              </a:srgb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Война. Проблемы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13891834"/>
              </p:ext>
            </p:extLst>
          </p:nvPr>
        </p:nvGraphicFramePr>
        <p:xfrm>
          <a:off x="751114" y="1791154"/>
          <a:ext cx="10820400" cy="4856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410200"/>
                <a:gridCol w="54102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Проблема героизма</a:t>
                      </a:r>
                      <a:r>
                        <a:rPr lang="ru-RU" baseline="0" dirty="0" smtClean="0"/>
                        <a:t> во время Великой Отечественной войны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Проблема мести вражеским захватчикам за преступления</a:t>
                      </a:r>
                      <a:r>
                        <a:rPr lang="ru-RU" baseline="0" dirty="0" smtClean="0"/>
                        <a:t> по отношению к мирным жителям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Проблема определения роли русской женщины в </a:t>
                      </a:r>
                      <a:r>
                        <a:rPr lang="ru-RU" smtClean="0"/>
                        <a:t>Великой Отечественной войне</a:t>
                      </a:r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hlinkClick r:id="rId2" action="ppaction://hlinksldjump"/>
                        </a:rPr>
                        <a:t>Проблема</a:t>
                      </a:r>
                      <a:r>
                        <a:rPr lang="ru-RU" baseline="0" dirty="0" smtClean="0">
                          <a:hlinkClick r:id="rId2" action="ppaction://hlinksldjump"/>
                        </a:rPr>
                        <a:t> гуманного отношения к пленным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Проблема отбора людей в армии спасения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Проблема сохранения высокой человечности в годы войны 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Про­бле­ма пре­одо­ле­ния труд­но­стей во­ен­но­го вре­ме­ни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Про­бле­ма со­хра­не­ния вы­со­ких нрав­ствен­ных начал в су­ро­вое во­ен­ное время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Про­бле­ма ран­не­го взрос­ле­ния детей в годы войны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Проблема бесчеловечности войны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>
                          <a:hlinkClick r:id="rId3" action="ppaction://hlinksldjump"/>
                        </a:rPr>
                        <a:t>Назад к списку</a:t>
                      </a:r>
                      <a:endParaRPr lang="ru-RU" dirty="0" smtClean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502109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Война. Аргументы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Л.Н. Толстой «Война и мир»</a:t>
            </a:r>
          </a:p>
          <a:p>
            <a:r>
              <a:rPr lang="ru-RU" dirty="0" smtClean="0"/>
              <a:t>М.А. Шолохов «Тихий Дон»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683568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7030A0">
                <a:alpha val="25000"/>
              </a:srgb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Природа. Экология. Проблемы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668406197"/>
              </p:ext>
            </p:extLst>
          </p:nvPr>
        </p:nvGraphicFramePr>
        <p:xfrm>
          <a:off x="685800" y="2193925"/>
          <a:ext cx="10820400" cy="4216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410200"/>
                <a:gridCol w="54102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Проблема восприятия природы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Проблема экологии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Проблема взаимоотношений человека и природы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Проблема обмеления, загрязнения и исчезновения рек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Проблема потребительского (бездумного, варварского) отношения человека к миру Природы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Проблема сохранения биологического равновесия на</a:t>
                      </a:r>
                      <a:r>
                        <a:rPr lang="ru-RU" baseline="0" dirty="0" smtClean="0"/>
                        <a:t> планете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Проблема важности решения социальных вопросов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Проблема роли природы в жизни человека и отношения человека к природе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>
                          <a:hlinkClick r:id="rId2" action="ppaction://hlinksldjump"/>
                        </a:rPr>
                        <a:t>Назад к списку</a:t>
                      </a:r>
                      <a:endParaRPr lang="ru-RU" dirty="0" smtClean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331369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C00000">
                <a:alpha val="25000"/>
              </a:srgb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Родина. Проблемы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79407800"/>
              </p:ext>
            </p:extLst>
          </p:nvPr>
        </p:nvGraphicFramePr>
        <p:xfrm>
          <a:off x="685800" y="2193925"/>
          <a:ext cx="10820400" cy="29667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410200"/>
                <a:gridCol w="54102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Проблема любви к Родине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Проблема природы чувства любви к Отчизне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>
                          <a:hlinkClick r:id="rId2" action="ppaction://hlinksldjump"/>
                        </a:rPr>
                        <a:t>Назад к списку</a:t>
                      </a:r>
                      <a:endParaRPr lang="ru-RU" dirty="0" smtClean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282692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C000">
                <a:alpha val="25000"/>
              </a:srgb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Город. Деревня. Проблемы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279914976"/>
              </p:ext>
            </p:extLst>
          </p:nvPr>
        </p:nvGraphicFramePr>
        <p:xfrm>
          <a:off x="718457" y="1791153"/>
          <a:ext cx="10820400" cy="4485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410200"/>
                <a:gridCol w="5410200"/>
              </a:tblGrid>
              <a:tr h="3708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Проблема адаптации городского человека к сельским условиям жизни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Проблема влияния русской деревни на духовную и культурную жизнь народа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Проблема отличия Москвы от других больших городов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Проблема разрушения русской</a:t>
                      </a:r>
                      <a:r>
                        <a:rPr lang="ru-RU" baseline="0" dirty="0" smtClean="0"/>
                        <a:t> деревни 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Проблема определения значения древней истории Москвы и ее исторической судьбы в жизни страны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Проблема необходимости возрождения русской</a:t>
                      </a:r>
                      <a:r>
                        <a:rPr lang="ru-RU" baseline="0" dirty="0" smtClean="0"/>
                        <a:t> деревни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Проблема великого исторического прошлого Москвы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hlinkClick r:id="rId2" action="ppaction://hlinksldjump"/>
                        </a:rPr>
                        <a:t>Проблема неуважительного отношения к русской деревне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Проблема воздействия красоты Москвы на душу человека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Проблема необходимости особого восприятия Кремля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>
                          <a:hlinkClick r:id="rId3" action="ppaction://hlinksldjump"/>
                        </a:rPr>
                        <a:t>Назад к списку</a:t>
                      </a:r>
                      <a:endParaRPr lang="ru-RU" dirty="0" smtClean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636582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Город. Деревня. Аргументы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Н. Рубцов «Родная деревня»</a:t>
            </a:r>
          </a:p>
          <a:p>
            <a:r>
              <a:rPr lang="ru-RU" dirty="0" smtClean="0"/>
              <a:t>А. Дмитриев «Крестьянин и </a:t>
            </a:r>
            <a:r>
              <a:rPr lang="ru-RU" dirty="0" err="1" smtClean="0"/>
              <a:t>тинейджер</a:t>
            </a:r>
            <a:r>
              <a:rPr lang="ru-RU" dirty="0" smtClean="0"/>
              <a:t>»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892822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FF00">
                <a:alpha val="25000"/>
              </a:srgb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Прогресс. Проблемы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220402707"/>
              </p:ext>
            </p:extLst>
          </p:nvPr>
        </p:nvGraphicFramePr>
        <p:xfrm>
          <a:off x="685800" y="2193925"/>
          <a:ext cx="10820400" cy="3774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410200"/>
                <a:gridCol w="54102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Проблема нравственной деградации человечества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Проблема влияния прогресса на жизнь людей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Проблема роли знаний и прогресса в жизни человечества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>
                          <a:hlinkClick r:id="rId2" action="ppaction://hlinksldjump"/>
                        </a:rPr>
                        <a:t>Назад к списку</a:t>
                      </a:r>
                      <a:endParaRPr lang="ru-RU" dirty="0" smtClean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887094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92D050">
                <a:alpha val="25000"/>
              </a:srgb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Любовь. Дружба. Проблемы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63409849"/>
              </p:ext>
            </p:extLst>
          </p:nvPr>
        </p:nvGraphicFramePr>
        <p:xfrm>
          <a:off x="685800" y="2193925"/>
          <a:ext cx="10820400" cy="3235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410200"/>
                <a:gridCol w="54102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Проблема потребности любящих людей друг в друге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>
                          <a:hlinkClick r:id="rId2" action="ppaction://hlinksldjump"/>
                        </a:rPr>
                        <a:t>Назад к списку</a:t>
                      </a:r>
                      <a:endParaRPr lang="ru-RU" dirty="0" smtClean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50231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0B0F0">
                <a:alpha val="25000"/>
              </a:srgb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Родители. Дети. Проблемы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607949323"/>
              </p:ext>
            </p:extLst>
          </p:nvPr>
        </p:nvGraphicFramePr>
        <p:xfrm>
          <a:off x="685800" y="2193925"/>
          <a:ext cx="10820400" cy="4043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410200"/>
                <a:gridCol w="54102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Проблема отношения повзрослевших детей к пожилым родителям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Проблема взаимоотношений родителей и детей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Про­бле­ма си­рот­ства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Проблема</a:t>
                      </a:r>
                      <a:r>
                        <a:rPr lang="ru-RU" baseline="0" dirty="0" smtClean="0"/>
                        <a:t> взаимопонимания бабушки и внука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Проблема обретения способности ценить заботу близких людей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Про­бле­ма ро­ди­тель­ской любви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>
                          <a:hlinkClick r:id="rId2" action="ppaction://hlinksldjump"/>
                        </a:rPr>
                        <a:t>Назад к списку</a:t>
                      </a:r>
                      <a:endParaRPr lang="ru-RU" dirty="0" smtClean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601862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Тема – это…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algn="just"/>
            <a:r>
              <a:rPr lang="ru-RU" sz="3200" b="1" dirty="0" smtClean="0"/>
              <a:t>Тема</a:t>
            </a:r>
            <a:r>
              <a:rPr lang="ru-RU" sz="3200" dirty="0" smtClean="0"/>
              <a:t> – это то, о ком (или о чем) говорится в тексте: круг событий, явлений, проблем, понятий и т.п. </a:t>
            </a:r>
          </a:p>
          <a:p>
            <a:pPr algn="just"/>
            <a:r>
              <a:rPr lang="ru-RU" sz="3200" dirty="0" smtClean="0"/>
              <a:t>Каждый текст создается на определенную </a:t>
            </a:r>
            <a:r>
              <a:rPr lang="ru-RU" sz="3200" b="1" dirty="0" smtClean="0"/>
              <a:t>тему</a:t>
            </a:r>
            <a:r>
              <a:rPr lang="ru-RU" sz="3200" dirty="0" smtClean="0"/>
              <a:t>.  </a:t>
            </a:r>
          </a:p>
          <a:p>
            <a:pPr algn="just"/>
            <a:r>
              <a:rPr lang="ru-RU" sz="3200" b="1" dirty="0" smtClean="0"/>
              <a:t>Тему</a:t>
            </a:r>
            <a:r>
              <a:rPr lang="ru-RU" sz="3200" dirty="0" smtClean="0"/>
              <a:t> текста можно сформулировать </a:t>
            </a:r>
            <a:r>
              <a:rPr lang="ru-RU" sz="3200" b="1" dirty="0" smtClean="0"/>
              <a:t>в виде словосочетания</a:t>
            </a:r>
            <a:r>
              <a:rPr lang="ru-RU" sz="3200" dirty="0" smtClean="0"/>
              <a:t>: </a:t>
            </a:r>
            <a:r>
              <a:rPr lang="ru-RU" sz="3200" dirty="0"/>
              <a:t>в тексте говорится </a:t>
            </a:r>
            <a:r>
              <a:rPr lang="ru-RU" sz="3200" b="1" dirty="0">
                <a:solidFill>
                  <a:srgbClr val="FF0000"/>
                </a:solidFill>
              </a:rPr>
              <a:t>о трудностях военного </a:t>
            </a:r>
            <a:r>
              <a:rPr lang="ru-RU" sz="3200" b="1" dirty="0" smtClean="0">
                <a:solidFill>
                  <a:srgbClr val="FF0000"/>
                </a:solidFill>
              </a:rPr>
              <a:t>времени.</a:t>
            </a:r>
            <a:endParaRPr lang="ru-RU" sz="3200" dirty="0" smtClean="0"/>
          </a:p>
          <a:p>
            <a:pPr algn="just"/>
            <a:r>
              <a:rPr lang="ru-RU" sz="3200" b="1" dirty="0" smtClean="0"/>
              <a:t>Какие аргументы можно привести? </a:t>
            </a:r>
            <a:r>
              <a:rPr lang="ru-RU" sz="3200" dirty="0" smtClean="0"/>
              <a:t>Если затрудняешься назвать произведения, продолжи размышлять</a:t>
            </a:r>
            <a:r>
              <a:rPr lang="ru-RU" sz="3200" dirty="0"/>
              <a:t>: в тексте говорится о трудностях военного времени, </a:t>
            </a:r>
            <a:r>
              <a:rPr lang="ru-RU" sz="3200" dirty="0">
                <a:solidFill>
                  <a:srgbClr val="FF0000"/>
                </a:solidFill>
              </a:rPr>
              <a:t>а также </a:t>
            </a:r>
            <a:r>
              <a:rPr lang="ru-RU" sz="3200" b="1" dirty="0">
                <a:solidFill>
                  <a:srgbClr val="FF0000"/>
                </a:solidFill>
              </a:rPr>
              <a:t>о </a:t>
            </a:r>
            <a:r>
              <a:rPr lang="ru-RU" sz="3200" b="1" dirty="0" smtClean="0">
                <a:solidFill>
                  <a:srgbClr val="FF0000"/>
                </a:solidFill>
              </a:rPr>
              <a:t>сохранении нравственности в военное время</a:t>
            </a:r>
            <a:r>
              <a:rPr lang="ru-RU" sz="3200" b="1" dirty="0">
                <a:solidFill>
                  <a:srgbClr val="FF0000"/>
                </a:solidFill>
              </a:rPr>
              <a:t> </a:t>
            </a:r>
            <a:r>
              <a:rPr lang="ru-RU" sz="3200" b="1" dirty="0" smtClean="0">
                <a:solidFill>
                  <a:srgbClr val="FF0000"/>
                </a:solidFill>
              </a:rPr>
              <a:t>и о раннем взрослении мальчика</a:t>
            </a:r>
            <a:r>
              <a:rPr lang="ru-RU" sz="3200" dirty="0" smtClean="0"/>
              <a:t>. Вновь попробуй подобрать аргументы к каждой из тем. Выбери понятную тебе тему.</a:t>
            </a:r>
          </a:p>
          <a:p>
            <a:pPr algn="ctr"/>
            <a:r>
              <a:rPr lang="ru-RU" dirty="0" smtClean="0">
                <a:hlinkClick r:id="rId2" action="ppaction://hlinksldjump"/>
              </a:rPr>
              <a:t>Далее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212744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02060">
                <a:alpha val="25000"/>
              </a:srgb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Ценности. Проблемы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766164207"/>
              </p:ext>
            </p:extLst>
          </p:nvPr>
        </p:nvGraphicFramePr>
        <p:xfrm>
          <a:off x="685800" y="2193925"/>
          <a:ext cx="10820400" cy="3784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410200"/>
                <a:gridCol w="54102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Проблема сохранения и защиты непреходящих ценностей духовной культуры, исторических корней, исторической памяти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Проблема воспитания культуры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>
                          <a:hlinkClick r:id="rId2" action="ppaction://hlinksldjump"/>
                        </a:rPr>
                        <a:t>Назад к списку</a:t>
                      </a:r>
                      <a:endParaRPr lang="ru-RU" dirty="0" smtClean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667815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7030A0">
                <a:alpha val="25000"/>
              </a:srgb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Литература. Проблемы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73535809"/>
              </p:ext>
            </p:extLst>
          </p:nvPr>
        </p:nvGraphicFramePr>
        <p:xfrm>
          <a:off x="685800" y="2193925"/>
          <a:ext cx="10820400" cy="4048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410200"/>
                <a:gridCol w="54102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Проблема определения роли литературы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Проблема значения образа русской крестьянки в литературе 60-70-х годов </a:t>
                      </a:r>
                      <a:r>
                        <a:rPr lang="en-US" dirty="0" smtClean="0"/>
                        <a:t>XX</a:t>
                      </a:r>
                      <a:r>
                        <a:rPr lang="ru-RU" baseline="0" dirty="0" smtClean="0"/>
                        <a:t> века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Проблема восприятия литературного произведения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Про­бле­ма при­об­ще­ния школь­ни­ков к чте­нию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>
                          <a:hlinkClick r:id="rId2" action="ppaction://hlinksldjump"/>
                        </a:rPr>
                        <a:t>Назад к списку</a:t>
                      </a:r>
                      <a:endParaRPr lang="ru-RU" dirty="0" smtClean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327457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C00000">
                <a:alpha val="25000"/>
              </a:srgb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Школа. Учитель. Проблемы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750973062"/>
              </p:ext>
            </p:extLst>
          </p:nvPr>
        </p:nvGraphicFramePr>
        <p:xfrm>
          <a:off x="685800" y="2193925"/>
          <a:ext cx="10820400" cy="4597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410200"/>
                <a:gridCol w="54102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Проблема оценки личности учителя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Про­бле­ма па­мя­ти об учи­те­ле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Про­бле­ма роли учи­те­ля в жизни че­ло­ве­ка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Про­бле­ма от­вет­ствен­но­сти учи­те­ля, вос­пи­та­те­ля за своих уче­ни­ков и вос­пи­тан­ни­ков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Про­бле­ма от­но­ше­ния к учи­те­лю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Про­бле­ма вли­я­ния учи­те­ля на по­зна­ва­тель­ную и твор­че­скую ак­тив­ность уче­ни­ков, их нрав­ствен­ное и про­фес­си­о­наль­ное ста­нов­ле­ние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mtClean="0"/>
                        <a:t>Про­бле­ма со­хра­не­ния в душе взрос­ло­го че­ло­ве­ка чув­ства бла­го­дар­но­сти по от­но­ше­нию к учи­те­лю</a:t>
                      </a:r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>
                          <a:hlinkClick r:id="rId2" action="ppaction://hlinksldjump"/>
                        </a:rPr>
                        <a:t>Назад к списку</a:t>
                      </a:r>
                      <a:endParaRPr lang="ru-RU" dirty="0" smtClean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870827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0000">
                <a:alpha val="25000"/>
              </a:srgb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Писатель. Проблемы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261006118"/>
              </p:ext>
            </p:extLst>
          </p:nvPr>
        </p:nvGraphicFramePr>
        <p:xfrm>
          <a:off x="685800" y="2193925"/>
          <a:ext cx="10820400" cy="3774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410200"/>
                <a:gridCol w="54102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Проблема драматичной судьбы писателя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Проблема зарождения и развития писательского таланта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Проблема самоотверженной</a:t>
                      </a:r>
                      <a:r>
                        <a:rPr lang="ru-RU" baseline="0" dirty="0" smtClean="0"/>
                        <a:t> преданности своему делу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Проблема читательского восприятия личности и творчества писателя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>
                          <a:hlinkClick r:id="rId2" action="ppaction://hlinksldjump"/>
                        </a:rPr>
                        <a:t>Назад к списку</a:t>
                      </a:r>
                      <a:endParaRPr lang="ru-RU" dirty="0" smtClean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77427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0000">
                <a:alpha val="25000"/>
              </a:srgb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Наука. Проблемы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775388080"/>
              </p:ext>
            </p:extLst>
          </p:nvPr>
        </p:nvGraphicFramePr>
        <p:xfrm>
          <a:off x="685800" y="2193925"/>
          <a:ext cx="10820400" cy="3235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410200"/>
                <a:gridCol w="54102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8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Про­бле­ма ро­ман­ти­ки труда учёного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Про­бле­ма ра­до­сти от­кры­тия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Про­бле­ма оцен­ки на­уч­ных от­кры­тий со­вре­мен­ни­ка­ми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>
                          <a:hlinkClick r:id="rId2" action="ppaction://hlinksldjump"/>
                        </a:rPr>
                        <a:t>Назад к списку</a:t>
                      </a:r>
                      <a:endParaRPr lang="ru-RU" dirty="0" smtClean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466076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Шаг 2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algn="just"/>
            <a:endParaRPr lang="ru-RU" sz="3200" dirty="0" smtClean="0"/>
          </a:p>
          <a:p>
            <a:pPr algn="just"/>
            <a:endParaRPr lang="ru-RU" sz="3200" dirty="0"/>
          </a:p>
          <a:p>
            <a:pPr algn="just"/>
            <a:r>
              <a:rPr lang="ru-RU" sz="3200" dirty="0" smtClean="0"/>
              <a:t>Прочитаем </a:t>
            </a:r>
            <a:r>
              <a:rPr lang="ru-RU" sz="3200" dirty="0" smtClean="0"/>
              <a:t>текст 2 раз. Во время прочтения выделим </a:t>
            </a:r>
            <a:r>
              <a:rPr lang="ru-RU" sz="3200" dirty="0" smtClean="0"/>
              <a:t>(выпишем) </a:t>
            </a:r>
            <a:r>
              <a:rPr lang="ru-RU" sz="3200" b="1" dirty="0" smtClean="0"/>
              <a:t>ключевые слова и словосочетания</a:t>
            </a:r>
            <a:r>
              <a:rPr lang="ru-RU" sz="3200" dirty="0" smtClean="0"/>
              <a:t>.</a:t>
            </a:r>
          </a:p>
          <a:p>
            <a:pPr algn="just"/>
            <a:endParaRPr lang="ru-RU" sz="3200" dirty="0"/>
          </a:p>
          <a:p>
            <a:pPr algn="just"/>
            <a:endParaRPr lang="ru-RU" sz="3200" dirty="0" smtClean="0"/>
          </a:p>
          <a:p>
            <a:pPr algn="ctr"/>
            <a:r>
              <a:rPr lang="ru-RU" sz="3200" dirty="0" smtClean="0">
                <a:hlinkClick r:id="rId2" action="ppaction://hlinksldjump"/>
              </a:rPr>
              <a:t>Далее</a:t>
            </a:r>
            <a:endParaRPr lang="ru-RU" sz="3200" dirty="0" smtClean="0"/>
          </a:p>
        </p:txBody>
      </p:sp>
    </p:spTree>
    <p:extLst>
      <p:ext uri="{BB962C8B-B14F-4D97-AF65-F5344CB8AC3E}">
        <p14:creationId xmlns:p14="http://schemas.microsoft.com/office/powerpoint/2010/main" val="34427415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ru-RU" sz="3200" dirty="0" smtClean="0"/>
              <a:t>Ответим </a:t>
            </a:r>
            <a:r>
              <a:rPr lang="ru-RU" sz="3200" dirty="0" smtClean="0"/>
              <a:t>на вопрос: </a:t>
            </a:r>
            <a:r>
              <a:rPr lang="ru-RU" sz="3200" b="1" dirty="0"/>
              <a:t>что говорится по данной теме?</a:t>
            </a:r>
            <a:r>
              <a:rPr lang="ru-RU" sz="3200" dirty="0" smtClean="0"/>
              <a:t> Дав ответ на данный вопрос, мы </a:t>
            </a:r>
            <a:r>
              <a:rPr lang="ru-RU" sz="3200" dirty="0"/>
              <a:t>с</a:t>
            </a:r>
            <a:r>
              <a:rPr lang="ru-RU" sz="3200" dirty="0" smtClean="0"/>
              <a:t>оздадим предложение 2.1, </a:t>
            </a:r>
            <a:r>
              <a:rPr lang="ru-RU" sz="3200" dirty="0"/>
              <a:t>содержащее </a:t>
            </a:r>
            <a:r>
              <a:rPr lang="ru-RU" sz="3200" dirty="0">
                <a:hlinkClick r:id="rId2" action="ppaction://hlinksldjump"/>
              </a:rPr>
              <a:t>главную информацию </a:t>
            </a:r>
            <a:r>
              <a:rPr lang="ru-RU" sz="3200" dirty="0" smtClean="0">
                <a:hlinkClick r:id="rId2" action="ppaction://hlinksldjump"/>
              </a:rPr>
              <a:t>текста</a:t>
            </a:r>
            <a:r>
              <a:rPr lang="ru-RU" sz="3200" dirty="0" smtClean="0"/>
              <a:t>.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19179912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Главная информация </a:t>
            </a:r>
            <a:br>
              <a:rPr lang="ru-RU" dirty="0" smtClean="0"/>
            </a:br>
            <a:r>
              <a:rPr lang="ru-RU" dirty="0" smtClean="0"/>
              <a:t>текста – это…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algn="just"/>
            <a:r>
              <a:rPr lang="ru-RU" sz="3200" b="1" dirty="0" smtClean="0"/>
              <a:t>Главная информация текста </a:t>
            </a:r>
            <a:r>
              <a:rPr lang="ru-RU" sz="3200" dirty="0" smtClean="0"/>
              <a:t>– это основная информация, изложенная в сжатом </a:t>
            </a:r>
            <a:r>
              <a:rPr lang="ru-RU" sz="3200" dirty="0" smtClean="0"/>
              <a:t>виде (сжатый пересказ текста).</a:t>
            </a:r>
            <a:endParaRPr lang="ru-RU" sz="3200" dirty="0" smtClean="0"/>
          </a:p>
          <a:p>
            <a:pPr algn="just"/>
            <a:r>
              <a:rPr lang="ru-RU" sz="3200" dirty="0" smtClean="0"/>
              <a:t>Пример:   2.1. </a:t>
            </a:r>
            <a:r>
              <a:rPr lang="ru-RU" sz="3200" dirty="0" smtClean="0">
                <a:solidFill>
                  <a:srgbClr val="FF0000"/>
                </a:solidFill>
              </a:rPr>
              <a:t>Автор, анализируя проблему, рассказывает о том, какие  </a:t>
            </a:r>
            <a:r>
              <a:rPr lang="ru-RU" sz="3200" u="sng" dirty="0" smtClean="0">
                <a:solidFill>
                  <a:srgbClr val="FF0000"/>
                </a:solidFill>
              </a:rPr>
              <a:t>трудности военного времени</a:t>
            </a:r>
            <a:r>
              <a:rPr lang="ru-RU" sz="3200" dirty="0" smtClean="0">
                <a:solidFill>
                  <a:srgbClr val="FF0000"/>
                </a:solidFill>
              </a:rPr>
              <a:t> пришлось пережить мальчику и </a:t>
            </a:r>
            <a:r>
              <a:rPr lang="ru-RU" sz="3200" dirty="0" smtClean="0">
                <a:solidFill>
                  <a:srgbClr val="FF0000"/>
                </a:solidFill>
              </a:rPr>
              <a:t>какие черты характера проявились в нем. </a:t>
            </a:r>
            <a:r>
              <a:rPr lang="ru-RU" sz="3200" dirty="0" smtClean="0">
                <a:solidFill>
                  <a:srgbClr val="FF0000"/>
                </a:solidFill>
              </a:rPr>
              <a:t>Главный герой  </a:t>
            </a:r>
            <a:r>
              <a:rPr lang="ru-RU" sz="3200" dirty="0" smtClean="0">
                <a:solidFill>
                  <a:srgbClr val="FF0000"/>
                </a:solidFill>
              </a:rPr>
              <a:t>изменился </a:t>
            </a:r>
            <a:r>
              <a:rPr lang="ru-RU" sz="3200" dirty="0" smtClean="0">
                <a:solidFill>
                  <a:srgbClr val="FF0000"/>
                </a:solidFill>
              </a:rPr>
              <a:t>внутренне: научился самопожертвованию, терпению, приобрел навыки взрослых.</a:t>
            </a:r>
          </a:p>
          <a:p>
            <a:pPr algn="ctr"/>
            <a:r>
              <a:rPr lang="ru-RU" sz="3200" dirty="0" smtClean="0">
                <a:hlinkClick r:id="rId2" action="ppaction://hlinksldjump"/>
              </a:rPr>
              <a:t>Далее</a:t>
            </a:r>
            <a:endParaRPr lang="ru-RU" sz="3200" dirty="0"/>
          </a:p>
          <a:p>
            <a:pPr algn="just"/>
            <a:endParaRPr lang="ru-RU" sz="3600" dirty="0"/>
          </a:p>
          <a:p>
            <a:pPr algn="just"/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41645658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Шаг 3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ru-RU" sz="3200" dirty="0" smtClean="0"/>
              <a:t>Прочитаем текст 3 раз. Во время прочтения, опираясь на ключевые слова,  выделим предложение, содержащее </a:t>
            </a:r>
            <a:r>
              <a:rPr lang="ru-RU" sz="3200" b="1" dirty="0" smtClean="0"/>
              <a:t>основную мысль, </a:t>
            </a:r>
            <a:r>
              <a:rPr lang="ru-RU" sz="3200" dirty="0" smtClean="0"/>
              <a:t>и предложение, </a:t>
            </a:r>
            <a:r>
              <a:rPr lang="ru-RU" sz="3200" b="1" dirty="0" smtClean="0"/>
              <a:t>дополняющее эту мысль</a:t>
            </a:r>
            <a:r>
              <a:rPr lang="ru-RU" sz="3200" dirty="0" smtClean="0"/>
              <a:t>.</a:t>
            </a:r>
          </a:p>
          <a:p>
            <a:pPr algn="just"/>
            <a:r>
              <a:rPr lang="ru-RU" sz="3200" dirty="0" smtClean="0"/>
              <a:t>Ответим на вопрос: </a:t>
            </a:r>
            <a:r>
              <a:rPr lang="ru-RU" sz="3200" b="1" dirty="0"/>
              <a:t>зачем автор говорит об этом?</a:t>
            </a:r>
            <a:r>
              <a:rPr lang="ru-RU" sz="3200" dirty="0"/>
              <a:t> </a:t>
            </a:r>
            <a:r>
              <a:rPr lang="ru-RU" sz="3200" dirty="0" smtClean="0"/>
              <a:t>Дав ответ на данный вопрос, мы </a:t>
            </a:r>
            <a:r>
              <a:rPr lang="ru-RU" sz="3200" dirty="0"/>
              <a:t>с</a:t>
            </a:r>
            <a:r>
              <a:rPr lang="ru-RU" sz="3200" dirty="0" smtClean="0"/>
              <a:t>оздадим </a:t>
            </a:r>
            <a:r>
              <a:rPr lang="ru-RU" sz="3200" dirty="0" smtClean="0">
                <a:hlinkClick r:id="rId2" action="ppaction://hlinksldjump"/>
              </a:rPr>
              <a:t>предложение-позицию автора </a:t>
            </a:r>
            <a:r>
              <a:rPr lang="ru-RU" sz="3200" dirty="0" smtClean="0"/>
              <a:t>3.1.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4005279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Позиция автора – это…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ru-RU" sz="3200" b="1" dirty="0" smtClean="0"/>
              <a:t>Позиция автора</a:t>
            </a:r>
            <a:r>
              <a:rPr lang="ru-RU" sz="3200" dirty="0" smtClean="0"/>
              <a:t> – это </a:t>
            </a:r>
            <a:r>
              <a:rPr lang="ru-RU" sz="3200" b="1" dirty="0" smtClean="0"/>
              <a:t>его мнение </a:t>
            </a:r>
            <a:r>
              <a:rPr lang="ru-RU" sz="3200" dirty="0" smtClean="0"/>
              <a:t>по проблеме.</a:t>
            </a:r>
          </a:p>
          <a:p>
            <a:pPr algn="just"/>
            <a:r>
              <a:rPr lang="ru-RU" sz="3200" dirty="0" smtClean="0"/>
              <a:t>Например: 3.1. </a:t>
            </a:r>
            <a:r>
              <a:rPr lang="ru-RU" sz="3200" dirty="0" smtClean="0">
                <a:solidFill>
                  <a:srgbClr val="FF0000"/>
                </a:solidFill>
              </a:rPr>
              <a:t>Размышления приводят Э. </a:t>
            </a:r>
            <a:r>
              <a:rPr lang="ru-RU" sz="3200" dirty="0" err="1" smtClean="0">
                <a:solidFill>
                  <a:srgbClr val="FF0000"/>
                </a:solidFill>
              </a:rPr>
              <a:t>Шима</a:t>
            </a:r>
            <a:r>
              <a:rPr lang="ru-RU" sz="3200" dirty="0" smtClean="0">
                <a:solidFill>
                  <a:srgbClr val="FF0000"/>
                </a:solidFill>
              </a:rPr>
              <a:t>  к выводу о том, что в военное время людям удалось </a:t>
            </a:r>
            <a:r>
              <a:rPr lang="ru-RU" sz="3200" b="1" u="sng" dirty="0" smtClean="0">
                <a:solidFill>
                  <a:srgbClr val="FF0000"/>
                </a:solidFill>
              </a:rPr>
              <a:t>преодолеть</a:t>
            </a:r>
            <a:r>
              <a:rPr lang="ru-RU" sz="3200" dirty="0" smtClean="0">
                <a:solidFill>
                  <a:srgbClr val="FF0000"/>
                </a:solidFill>
              </a:rPr>
              <a:t> </a:t>
            </a:r>
            <a:r>
              <a:rPr lang="ru-RU" sz="3200" b="1" dirty="0" smtClean="0">
                <a:solidFill>
                  <a:srgbClr val="FF0000"/>
                </a:solidFill>
              </a:rPr>
              <a:t>тяготы суровой жизни</a:t>
            </a:r>
            <a:r>
              <a:rPr lang="ru-RU" sz="3200" dirty="0" smtClean="0">
                <a:solidFill>
                  <a:srgbClr val="FF0000"/>
                </a:solidFill>
              </a:rPr>
              <a:t>, потому что они думали прежде всего о других, и что, чтобы помочь выстоять тем, кто был рядом, люди не щадили себя.</a:t>
            </a:r>
          </a:p>
          <a:p>
            <a:pPr algn="ctr"/>
            <a:r>
              <a:rPr lang="ru-RU" sz="3200" dirty="0" smtClean="0">
                <a:hlinkClick r:id="rId2" action="ppaction://hlinksldjump"/>
              </a:rPr>
              <a:t>Далее</a:t>
            </a:r>
            <a:endParaRPr lang="ru-RU" sz="3200" dirty="0"/>
          </a:p>
          <a:p>
            <a:pPr algn="just"/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9214034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Позиция автора – это…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endParaRPr lang="ru-RU" sz="3600" dirty="0" smtClean="0"/>
          </a:p>
          <a:p>
            <a:pPr algn="just"/>
            <a:r>
              <a:rPr lang="ru-RU" sz="3200" dirty="0" smtClean="0"/>
              <a:t>Сделаем проверку: прочитаем главную информацию текста (предложение 2.1.) и позицию автора (предложение 3.1.) </a:t>
            </a:r>
            <a:r>
              <a:rPr lang="ru-RU" sz="3200" b="1" dirty="0" smtClean="0"/>
              <a:t>вместе</a:t>
            </a:r>
            <a:r>
              <a:rPr lang="ru-RU" sz="3200" dirty="0" smtClean="0"/>
              <a:t>. Логических ошибок нет?</a:t>
            </a:r>
          </a:p>
          <a:p>
            <a:pPr algn="just"/>
            <a:endParaRPr lang="ru-RU" sz="3200" dirty="0"/>
          </a:p>
          <a:p>
            <a:pPr algn="ctr"/>
            <a:r>
              <a:rPr lang="ru-RU" sz="3200" dirty="0" smtClean="0">
                <a:hlinkClick r:id="rId2" action="ppaction://hlinksldjump"/>
              </a:rPr>
              <a:t>Далее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1468246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След самолета">
  <a:themeElements>
    <a:clrScheme name="След самолета">
      <a:dk1>
        <a:sysClr val="windowText" lastClr="000000"/>
      </a:dk1>
      <a:lt1>
        <a:sysClr val="window" lastClr="FFFFFF"/>
      </a:lt1>
      <a:dk2>
        <a:srgbClr val="454545"/>
      </a:dk2>
      <a:lt2>
        <a:srgbClr val="DADADA"/>
      </a:lt2>
      <a:accent1>
        <a:srgbClr val="C4220D"/>
      </a:accent1>
      <a:accent2>
        <a:srgbClr val="EB7712"/>
      </a:accent2>
      <a:accent3>
        <a:srgbClr val="ECBD31"/>
      </a:accent3>
      <a:accent4>
        <a:srgbClr val="92CE4A"/>
      </a:accent4>
      <a:accent5>
        <a:srgbClr val="50CFB4"/>
      </a:accent5>
      <a:accent6>
        <a:srgbClr val="0D8EC5"/>
      </a:accent6>
      <a:hlink>
        <a:srgbClr val="EA5A0C"/>
      </a:hlink>
      <a:folHlink>
        <a:srgbClr val="F09D3A"/>
      </a:folHlink>
    </a:clrScheme>
    <a:fontScheme name="След самолета">
      <a:majorFont>
        <a:latin typeface="Century Gothic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лед самолета">
      <a:fillStyleLst>
        <a:solidFill>
          <a:schemeClr val="phClr"/>
        </a:solidFill>
        <a:gradFill rotWithShape="1">
          <a:gsLst>
            <a:gs pos="0">
              <a:schemeClr val="phClr">
                <a:tint val="69000"/>
                <a:alpha val="100000"/>
                <a:satMod val="109000"/>
                <a:lumMod val="110000"/>
              </a:schemeClr>
            </a:gs>
            <a:gs pos="52000">
              <a:schemeClr val="phClr">
                <a:tint val="74000"/>
                <a:satMod val="100000"/>
                <a:lumMod val="104000"/>
              </a:schemeClr>
            </a:gs>
            <a:gs pos="100000">
              <a:schemeClr val="phClr">
                <a:tint val="78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00000"/>
                <a:lumMod val="104000"/>
              </a:schemeClr>
            </a:gs>
            <a:gs pos="78000">
              <a:schemeClr val="phClr">
                <a:shade val="100000"/>
                <a:satMod val="11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  <a:scene3d>
            <a:camera prst="orthographicFront">
              <a:rot lat="0" lon="0" rev="0"/>
            </a:camera>
            <a:lightRig rig="threePt" dir="t"/>
          </a:scene3d>
          <a:sp3d>
            <a:bevelT w="25400" h="12700"/>
          </a:sp3d>
        </a:effectStyle>
        <a:effectStyle>
          <a:effectLst>
            <a:outerShdw blurRad="57150" dist="19050" dir="5400000" algn="ctr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>
            <a:bevelT w="50800" h="2540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Vapor Trail" id="{4FDF2955-7D9C-493C-B9F9-C205151B46CD}" vid="{FE1EB5C7-81A8-4CBA-AE6E-B3BF73DC3895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TM04033937[[fn=След самолета]]</Template>
  <TotalTime>2466</TotalTime>
  <Words>1586</Words>
  <Application>Microsoft Office PowerPoint</Application>
  <PresentationFormat>Широкоэкранный</PresentationFormat>
  <Paragraphs>243</Paragraphs>
  <Slides>34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34</vt:i4>
      </vt:variant>
    </vt:vector>
  </HeadingPairs>
  <TitlesOfParts>
    <vt:vector size="38" baseType="lpstr">
      <vt:lpstr>Arial</vt:lpstr>
      <vt:lpstr>Calibri</vt:lpstr>
      <vt:lpstr>Century Gothic</vt:lpstr>
      <vt:lpstr>След самолета</vt:lpstr>
      <vt:lpstr>Учимся определять проблему</vt:lpstr>
      <vt:lpstr>Шаг 1</vt:lpstr>
      <vt:lpstr>Тема – это…</vt:lpstr>
      <vt:lpstr>Шаг 2 </vt:lpstr>
      <vt:lpstr> </vt:lpstr>
      <vt:lpstr>Главная информация  текста – это… </vt:lpstr>
      <vt:lpstr>Шаг 3 </vt:lpstr>
      <vt:lpstr>Позиция автора – это… </vt:lpstr>
      <vt:lpstr>Позиция автора – это… </vt:lpstr>
      <vt:lpstr>Определим проблему текста </vt:lpstr>
      <vt:lpstr>Определим проблему текста </vt:lpstr>
      <vt:lpstr>О чем говорится в данном тексте?</vt:lpstr>
      <vt:lpstr>Философия. Проблемы</vt:lpstr>
      <vt:lpstr>Философия. Проблемы</vt:lpstr>
      <vt:lpstr>Философия. Проблемы</vt:lpstr>
      <vt:lpstr>Искусство. Проблемы</vt:lpstr>
      <vt:lpstr>Воспитание. Проблемы</vt:lpstr>
      <vt:lpstr>Русский язык. Речь. Проблемы</vt:lpstr>
      <vt:lpstr>Человек. Личность. Проблемы</vt:lpstr>
      <vt:lpstr>Человек. Личность. Проблемы</vt:lpstr>
      <vt:lpstr>Война. Проблемы</vt:lpstr>
      <vt:lpstr>Война. Аргументы </vt:lpstr>
      <vt:lpstr>Природа. Экология. Проблемы</vt:lpstr>
      <vt:lpstr>Родина. Проблемы</vt:lpstr>
      <vt:lpstr>Город. Деревня. Проблемы</vt:lpstr>
      <vt:lpstr>Город. Деревня. Аргументы</vt:lpstr>
      <vt:lpstr>Прогресс. Проблемы</vt:lpstr>
      <vt:lpstr>Любовь. Дружба. Проблемы</vt:lpstr>
      <vt:lpstr>Родители. Дети. Проблемы</vt:lpstr>
      <vt:lpstr>Ценности. Проблемы</vt:lpstr>
      <vt:lpstr>Литература. Проблемы</vt:lpstr>
      <vt:lpstr>Школа. Учитель. Проблемы</vt:lpstr>
      <vt:lpstr>Писатель. Проблемы</vt:lpstr>
      <vt:lpstr>Наука. Проблемы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Темы. Проблемы</dc:title>
  <dc:creator>1</dc:creator>
  <cp:lastModifiedBy>Fedosova</cp:lastModifiedBy>
  <cp:revision>118</cp:revision>
  <dcterms:created xsi:type="dcterms:W3CDTF">2016-04-06T06:33:14Z</dcterms:created>
  <dcterms:modified xsi:type="dcterms:W3CDTF">2016-05-19T13:37:52Z</dcterms:modified>
</cp:coreProperties>
</file>