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id" ContentType="audi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6" r:id="rId3"/>
    <p:sldId id="257" r:id="rId4"/>
    <p:sldId id="258" r:id="rId5"/>
    <p:sldId id="260" r:id="rId6"/>
    <p:sldId id="262" r:id="rId7"/>
    <p:sldId id="267" r:id="rId8"/>
    <p:sldId id="277" r:id="rId9"/>
    <p:sldId id="270" r:id="rId10"/>
    <p:sldId id="279" r:id="rId11"/>
    <p:sldId id="280" r:id="rId12"/>
    <p:sldId id="282" r:id="rId13"/>
    <p:sldId id="284" r:id="rId14"/>
    <p:sldId id="289" r:id="rId15"/>
    <p:sldId id="293" r:id="rId16"/>
    <p:sldId id="301" r:id="rId17"/>
    <p:sldId id="291" r:id="rId18"/>
    <p:sldId id="302" r:id="rId19"/>
    <p:sldId id="295" r:id="rId20"/>
    <p:sldId id="303" r:id="rId21"/>
    <p:sldId id="297" r:id="rId22"/>
    <p:sldId id="304" r:id="rId23"/>
    <p:sldId id="296" r:id="rId24"/>
    <p:sldId id="305" r:id="rId25"/>
    <p:sldId id="298" r:id="rId26"/>
    <p:sldId id="300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2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7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633EC95-F311-4B8B-9FB8-533F9A803820}" type="datetimeFigureOut">
              <a:rPr lang="ru-RU"/>
              <a:pPr>
                <a:defRPr/>
              </a:pPr>
              <a:t>26.02.2013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4FB331-9494-46FB-BFDD-386D7B82B9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CDBCE-1232-4DF4-A58A-4E9FEE65D991}" type="datetimeFigureOut">
              <a:rPr lang="ru-RU"/>
              <a:pPr>
                <a:defRPr/>
              </a:pPr>
              <a:t>26.02.2013</a:t>
            </a:fld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263FC-55D3-4BBF-B05A-6A7A89437C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E1347F7-3A9E-4C10-9301-2DBEF69715C7}" type="datetimeFigureOut">
              <a:rPr lang="ru-RU"/>
              <a:pPr>
                <a:defRPr/>
              </a:pPr>
              <a:t>26.02.2013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2AAFFD6-86CE-491E-A8F6-E68BD96C0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CD183-76D3-4DD7-B2F9-73613111A003}" type="datetimeFigureOut">
              <a:rPr lang="ru-RU"/>
              <a:pPr>
                <a:defRPr/>
              </a:pPr>
              <a:t>26.02.2013</a:t>
            </a:fld>
            <a:endParaRPr 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6C6A2-E827-40EE-815D-9AD3A86B20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6302E-9EC5-44C5-903D-A5290A8B13E2}" type="datetimeFigureOut">
              <a:rPr lang="ru-RU"/>
              <a:pPr>
                <a:defRPr/>
              </a:pPr>
              <a:t>26.02.2013</a:t>
            </a:fld>
            <a:endParaRPr lang="ru-RU"/>
          </a:p>
        </p:txBody>
      </p:sp>
      <p:sp>
        <p:nvSpPr>
          <p:cNvPr id="8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96C9F-28DE-460A-8665-3A0CC41117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BBC92-F36E-44D1-B377-BD1673AA61B4}" type="datetimeFigureOut">
              <a:rPr lang="ru-RU"/>
              <a:pPr>
                <a:defRPr/>
              </a:pPr>
              <a:t>26.02.2013</a:t>
            </a:fld>
            <a:endParaRPr lang="ru-RU"/>
          </a:p>
        </p:txBody>
      </p:sp>
      <p:sp>
        <p:nvSpPr>
          <p:cNvPr id="4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B4D5E-FB25-4004-BD59-06571C5C28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4C77B36-399E-407A-9AD1-D4839CE534FF}" type="datetimeFigureOut">
              <a:rPr lang="ru-RU"/>
              <a:pPr>
                <a:defRPr/>
              </a:pPr>
              <a:t>26.02.2013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8266F90-E7AF-4B0C-BCC1-1BBE9F2B91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AA751-C017-4072-9EC8-14C2450126F5}" type="datetimeFigureOut">
              <a:rPr lang="ru-RU"/>
              <a:pPr>
                <a:defRPr/>
              </a:pPr>
              <a:t>26.02.2013</a:t>
            </a:fld>
            <a:endParaRPr 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5B9B5-9C77-47E0-AD1C-AB452144B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1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с одним скругленным углом 10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8DF998-B39D-4B23-B32B-78A4B60D97A9}" type="datetimeFigureOut">
              <a:rPr lang="ru-RU"/>
              <a:pPr>
                <a:defRPr/>
              </a:pPr>
              <a:t>26.02.2013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AD481EC-CA03-46EA-8CC3-8F35483E03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B7CA9-563A-46EC-AEF3-8D619EFD764C}" type="datetimeFigureOut">
              <a:rPr lang="ru-RU"/>
              <a:pPr>
                <a:defRPr/>
              </a:pPr>
              <a:t>26.02.2013</a:t>
            </a:fld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CA097-B426-4269-AED2-9765E30650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5D757-07AD-4F4A-97E1-6A0A76FA585A}" type="datetimeFigureOut">
              <a:rPr lang="ru-RU"/>
              <a:pPr>
                <a:defRPr/>
              </a:pPr>
              <a:t>26.02.2013</a:t>
            </a:fld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E7F2D-62A8-4AF9-AAA6-266ACFDB8B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1" name="Текст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460D9F3-D5F7-4CB7-8354-408BF834F7C3}" type="datetimeFigureOut">
              <a:rPr lang="ru-RU"/>
              <a:pPr>
                <a:defRPr/>
              </a:pPr>
              <a:t>26.02.2013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4B6E533-8D66-4662-BD6F-F2405EC6E9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5" r:id="rId2"/>
    <p:sldLayoutId id="2147483673" r:id="rId3"/>
    <p:sldLayoutId id="2147483666" r:id="rId4"/>
    <p:sldLayoutId id="2147483667" r:id="rId5"/>
    <p:sldLayoutId id="2147483668" r:id="rId6"/>
    <p:sldLayoutId id="2147483674" r:id="rId7"/>
    <p:sldLayoutId id="2147483669" r:id="rId8"/>
    <p:sldLayoutId id="2147483675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A2B4A9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A2B4A9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A2B4A9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A2B4A9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A2B4A9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A2B4A9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A2B4A9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A2B4A9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A2B4A9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FF3D23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FF3D23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FBEC4A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id"/><Relationship Id="rId1" Type="http://schemas.microsoft.com/office/2007/relationships/media" Target="../media/media1.mid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13" y="1820863"/>
            <a:ext cx="7772400" cy="18288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Нормы построения предложений </a:t>
            </a:r>
            <a:br>
              <a:rPr lang="ru-RU" sz="40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</a:br>
            <a:r>
              <a:rPr lang="ru-RU" sz="40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с деепричастным оборотом</a:t>
            </a:r>
            <a:endParaRPr lang="ru-RU" sz="40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13" y="3684588"/>
            <a:ext cx="7772400" cy="914400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solidFill>
                  <a:schemeClr val="tx2">
                    <a:lumMod val="25000"/>
                    <a:lumOff val="75000"/>
                  </a:schemeClr>
                </a:solidFill>
              </a:rPr>
              <a:t>Готовимся к ЕГЭ по русскому языку</a:t>
            </a:r>
            <a:endParaRPr lang="ru-RU" dirty="0">
              <a:solidFill>
                <a:schemeClr val="tx2">
                  <a:lumMod val="25000"/>
                  <a:lumOff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349500"/>
            <a:ext cx="8328025" cy="15843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Внимательно </a:t>
            </a:r>
            <a:b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прочитайте </a:t>
            </a:r>
            <a:b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задание и предложение.</a:t>
            </a:r>
            <a:endParaRPr lang="ru-RU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hlinkClick r:id="rId2" action="ppaction://hlinksldjump"/>
          </p:cNvPr>
          <p:cNvGraphicFramePr>
            <a:graphicFrameLocks noGrp="1"/>
          </p:cNvGraphicFramePr>
          <p:nvPr/>
        </p:nvGraphicFramePr>
        <p:xfrm>
          <a:off x="326702" y="407837"/>
          <a:ext cx="8424936" cy="6048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2468"/>
                <a:gridCol w="4212468"/>
              </a:tblGrid>
              <a:tr h="2016224">
                <a:tc gridSpan="2"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4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Определите,</a:t>
                      </a:r>
                      <a:endParaRPr lang="ru-RU" sz="4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 gridSpan="2"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2400" dirty="0" smtClean="0"/>
                        <a:t>выражено ли сказуемое глаголом </a:t>
                      </a:r>
                    </a:p>
                    <a:p>
                      <a:pPr algn="ctr"/>
                      <a:r>
                        <a:rPr lang="ru-RU" sz="2400" dirty="0" smtClean="0"/>
                        <a:t>в повелительном наклонении?</a:t>
                      </a:r>
                      <a:endParaRPr lang="ru-RU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b="1" dirty="0" smtClean="0"/>
                        <a:t> </a:t>
                      </a:r>
                      <a:r>
                        <a:rPr lang="ru-RU" sz="3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hlinkClick r:id="rId3" action="ppaction://hlinksldjump"/>
                        </a:rPr>
                        <a:t>Да</a:t>
                      </a:r>
                      <a:endParaRPr lang="ru-RU" sz="3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  <a:p>
                      <a:pPr algn="ctr"/>
                      <a:endParaRPr lang="ru-RU" sz="3200" b="1" dirty="0"/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hlinkClick r:id="rId2" action="ppaction://hlinksldjump"/>
                        </a:rPr>
                        <a:t>Нет</a:t>
                      </a:r>
                      <a:endParaRPr lang="ru-RU" sz="3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349500"/>
            <a:ext cx="8328025" cy="15843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2" action="ppaction://hlinksldjump"/>
              </a:rPr>
              <a:t>Это</a:t>
            </a: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правильный ответ</a:t>
            </a:r>
            <a:endParaRPr lang="ru-RU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hlinkClick r:id="rId2" action="ppaction://hlinksldjump"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516626"/>
              </p:ext>
            </p:extLst>
          </p:nvPr>
        </p:nvGraphicFramePr>
        <p:xfrm>
          <a:off x="325115" y="409425"/>
          <a:ext cx="8424936" cy="6135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2468"/>
                <a:gridCol w="4212468"/>
              </a:tblGrid>
              <a:tr h="2016224">
                <a:tc gridSpan="2"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Определите,</a:t>
                      </a:r>
                      <a:endParaRPr lang="ru-RU" sz="32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 gridSpan="2">
                  <a:txBody>
                    <a:bodyPr/>
                    <a:lstStyle/>
                    <a:p>
                      <a:pPr algn="ctr"/>
                      <a:endParaRPr lang="ru-RU" sz="1400" dirty="0" smtClean="0"/>
                    </a:p>
                    <a:p>
                      <a:pPr algn="ctr"/>
                      <a:r>
                        <a:rPr lang="ru-RU" sz="2400" dirty="0" smtClean="0"/>
                        <a:t>является</a:t>
                      </a:r>
                      <a:r>
                        <a:rPr lang="ru-RU" sz="2400" baseline="0" dirty="0" smtClean="0"/>
                        <a:t> ли предложение </a:t>
                      </a:r>
                      <a:endParaRPr lang="ru-RU" sz="2400" baseline="0" dirty="0" smtClean="0"/>
                    </a:p>
                    <a:p>
                      <a:pPr algn="ctr"/>
                      <a:r>
                        <a:rPr lang="ru-RU" sz="2400" baseline="0" dirty="0" smtClean="0"/>
                        <a:t>односоставным безличным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с </a:t>
                      </a:r>
                      <a:r>
                        <a:rPr lang="ru-RU" sz="2400" baseline="0" dirty="0" smtClean="0"/>
                        <a:t>главным членом </a:t>
                      </a:r>
                      <a:r>
                        <a:rPr lang="ru-RU" sz="2400" baseline="0" dirty="0" smtClean="0"/>
                        <a:t>составным глагольным сказуемым?</a:t>
                      </a:r>
                      <a:endParaRPr lang="ru-RU" sz="24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b="1" dirty="0" smtClean="0">
                          <a:hlinkClick r:id="rId2" action="ppaction://hlinksldjump"/>
                        </a:rPr>
                        <a:t>Да</a:t>
                      </a:r>
                      <a:endParaRPr lang="ru-RU" sz="3200" b="1" dirty="0" smtClean="0"/>
                    </a:p>
                    <a:p>
                      <a:pPr algn="ctr"/>
                      <a:endParaRPr lang="ru-RU" sz="3200" b="1" dirty="0" smtClean="0"/>
                    </a:p>
                    <a:p>
                      <a:pPr algn="ctr"/>
                      <a:endParaRPr lang="ru-RU" sz="3200" b="1" dirty="0"/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b="1" dirty="0" smtClean="0">
                          <a:hlinkClick r:id="rId3" action="ppaction://hlinksldjump"/>
                        </a:rPr>
                        <a:t>Нет</a:t>
                      </a:r>
                      <a:endParaRPr lang="ru-RU" sz="3200" b="1" dirty="0"/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hlinkClick r:id="rId2" action="ppaction://hlinksldjump"/>
          </p:cNvPr>
          <p:cNvGraphicFramePr>
            <a:graphicFrameLocks noGrp="1"/>
          </p:cNvGraphicFramePr>
          <p:nvPr/>
        </p:nvGraphicFramePr>
        <p:xfrm>
          <a:off x="326702" y="407837"/>
          <a:ext cx="8424936" cy="6135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2468"/>
                <a:gridCol w="4212468"/>
              </a:tblGrid>
              <a:tr h="2016224">
                <a:tc gridSpan="2"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Определите,</a:t>
                      </a:r>
                      <a:endParaRPr lang="ru-RU" sz="32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 gridSpan="2">
                  <a:txBody>
                    <a:bodyPr/>
                    <a:lstStyle/>
                    <a:p>
                      <a:pPr algn="ctr"/>
                      <a:endParaRPr lang="ru-RU" sz="2400" dirty="0" smtClean="0"/>
                    </a:p>
                    <a:p>
                      <a:pPr algn="ctr"/>
                      <a:r>
                        <a:rPr lang="ru-RU" sz="2400" baseline="0" dirty="0" smtClean="0"/>
                        <a:t>есть ли при сказуемом «косвенное» подлежащее (существительное или местоимение 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в косвенном падеже)?</a:t>
                      </a:r>
                      <a:endParaRPr lang="ru-RU" sz="24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b="1" dirty="0" smtClean="0">
                          <a:hlinkClick r:id="rId3" action="ppaction://hlinksldjump"/>
                        </a:rPr>
                        <a:t>Да</a:t>
                      </a:r>
                      <a:endParaRPr lang="ru-RU" sz="3200" b="1" dirty="0" smtClean="0"/>
                    </a:p>
                    <a:p>
                      <a:pPr algn="ctr"/>
                      <a:endParaRPr lang="ru-RU" sz="3200" b="1" dirty="0" smtClean="0"/>
                    </a:p>
                    <a:p>
                      <a:pPr algn="ctr"/>
                      <a:endParaRPr lang="ru-RU" sz="3200" b="1" dirty="0"/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b="1" dirty="0" smtClean="0">
                          <a:hlinkClick r:id="rId2" action="ppaction://hlinksldjump"/>
                        </a:rPr>
                        <a:t>Нет</a:t>
                      </a:r>
                      <a:endParaRPr lang="ru-RU" sz="3200" b="1" dirty="0"/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349500"/>
            <a:ext cx="8328025" cy="15843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2" action="ppaction://hlinksldjump"/>
              </a:rPr>
              <a:t>Это</a:t>
            </a: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неправильный ответ</a:t>
            </a:r>
            <a:endParaRPr lang="ru-RU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hlinkClick r:id="rId2" action="ppaction://hlinksldjump"/>
          </p:cNvPr>
          <p:cNvGraphicFramePr>
            <a:graphicFrameLocks noGrp="1"/>
          </p:cNvGraphicFramePr>
          <p:nvPr/>
        </p:nvGraphicFramePr>
        <p:xfrm>
          <a:off x="325115" y="409425"/>
          <a:ext cx="8424936" cy="6135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2468"/>
                <a:gridCol w="4212468"/>
              </a:tblGrid>
              <a:tr h="2016224">
                <a:tc gridSpan="2">
                  <a:txBody>
                    <a:bodyPr/>
                    <a:lstStyle/>
                    <a:p>
                      <a:pPr algn="ctr"/>
                      <a:endParaRPr lang="ru-RU" sz="2400" dirty="0" smtClean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ru-RU" sz="2400" dirty="0" smtClean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ru-RU" sz="40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Определите,</a:t>
                      </a:r>
                      <a:endParaRPr lang="ru-RU" sz="40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 gridSpan="2">
                  <a:txBody>
                    <a:bodyPr/>
                    <a:lstStyle/>
                    <a:p>
                      <a:pPr algn="ctr"/>
                      <a:endParaRPr lang="ru-RU" sz="2400" baseline="0" dirty="0" smtClean="0"/>
                    </a:p>
                    <a:p>
                      <a:pPr algn="ctr"/>
                      <a:endParaRPr lang="ru-RU" sz="2400" baseline="0" dirty="0" smtClean="0"/>
                    </a:p>
                    <a:p>
                      <a:pPr algn="ctr"/>
                      <a:r>
                        <a:rPr lang="ru-RU" sz="2400" baseline="0" dirty="0" smtClean="0"/>
                        <a:t>есть ли в предложении подлежащее?</a:t>
                      </a:r>
                      <a:endParaRPr lang="ru-RU" sz="24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b="1" dirty="0" smtClean="0">
                          <a:hlinkClick r:id="rId2" action="ppaction://hlinksldjump"/>
                        </a:rPr>
                        <a:t>Да</a:t>
                      </a:r>
                      <a:endParaRPr lang="ru-RU" sz="3200" b="1" dirty="0" smtClean="0"/>
                    </a:p>
                    <a:p>
                      <a:pPr algn="ctr"/>
                      <a:endParaRPr lang="ru-RU" sz="3200" b="1" dirty="0" smtClean="0"/>
                    </a:p>
                    <a:p>
                      <a:pPr algn="ctr"/>
                      <a:endParaRPr lang="ru-RU" sz="3200" b="1" dirty="0"/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b="1" dirty="0" smtClean="0">
                          <a:hlinkClick r:id="rId3" action="ppaction://hlinksldjump"/>
                        </a:rPr>
                        <a:t>Нет</a:t>
                      </a:r>
                      <a:endParaRPr lang="ru-RU" sz="3200" b="1" dirty="0"/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hlinkClick r:id="rId2" action="ppaction://hlinksldjump"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3709961"/>
              </p:ext>
            </p:extLst>
          </p:nvPr>
        </p:nvGraphicFramePr>
        <p:xfrm>
          <a:off x="325115" y="409425"/>
          <a:ext cx="8424936" cy="6135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2468"/>
                <a:gridCol w="4212468"/>
              </a:tblGrid>
              <a:tr h="2016224">
                <a:tc gridSpan="2">
                  <a:txBody>
                    <a:bodyPr/>
                    <a:lstStyle/>
                    <a:p>
                      <a:pPr algn="ctr"/>
                      <a:endParaRPr lang="ru-RU" sz="2400" dirty="0" smtClean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ru-RU" sz="24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Преобразуй</a:t>
                      </a:r>
                      <a:r>
                        <a:rPr lang="ru-RU" sz="24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данную синтаксическую конструкцию в простое предложение </a:t>
                      </a:r>
                      <a:endParaRPr lang="ru-RU" sz="2400" baseline="0" dirty="0" smtClean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ru-RU" sz="24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с </a:t>
                      </a:r>
                      <a:r>
                        <a:rPr lang="ru-RU" sz="24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однородными сказуемыми.</a:t>
                      </a:r>
                      <a:endParaRPr lang="ru-RU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 gridSpan="2">
                  <a:txBody>
                    <a:bodyPr/>
                    <a:lstStyle/>
                    <a:p>
                      <a:pPr algn="ctr"/>
                      <a:endParaRPr lang="ru-RU" sz="2400" baseline="0" dirty="0" smtClean="0"/>
                    </a:p>
                    <a:p>
                      <a:pPr algn="ctr"/>
                      <a:endParaRPr lang="ru-RU" sz="1200" baseline="0" dirty="0" smtClean="0"/>
                    </a:p>
                    <a:p>
                      <a:pPr algn="ctr"/>
                      <a:r>
                        <a:rPr lang="ru-RU" sz="2400" baseline="0" dirty="0" smtClean="0"/>
                        <a:t>Может ли подлежащее 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совершать </a:t>
                      </a:r>
                      <a:r>
                        <a:rPr lang="ru-RU" sz="2400" baseline="0" dirty="0" smtClean="0"/>
                        <a:t>добавочное </a:t>
                      </a:r>
                      <a:r>
                        <a:rPr lang="ru-RU" sz="2400" baseline="0" dirty="0" smtClean="0"/>
                        <a:t>действие?</a:t>
                      </a:r>
                      <a:endParaRPr lang="ru-RU" sz="24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b="1" dirty="0" smtClean="0">
                          <a:hlinkClick r:id="rId3" action="ppaction://hlinksldjump"/>
                        </a:rPr>
                        <a:t>Да</a:t>
                      </a:r>
                      <a:endParaRPr lang="ru-RU" sz="3200" b="1" dirty="0" smtClean="0"/>
                    </a:p>
                    <a:p>
                      <a:pPr algn="ctr"/>
                      <a:endParaRPr lang="ru-RU" sz="3200" b="1" dirty="0" smtClean="0"/>
                    </a:p>
                    <a:p>
                      <a:pPr algn="ctr"/>
                      <a:endParaRPr lang="ru-RU" sz="3200" b="1" dirty="0"/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b="1" dirty="0" smtClean="0">
                          <a:hlinkClick r:id="rId2" action="ppaction://hlinksldjump"/>
                        </a:rPr>
                        <a:t>Нет</a:t>
                      </a:r>
                      <a:endParaRPr lang="ru-RU" sz="3200" b="1" dirty="0"/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hlinkClick r:id="rId2" action="ppaction://hlinksldjump"/>
          </p:cNvPr>
          <p:cNvGraphicFramePr>
            <a:graphicFrameLocks noGrp="1"/>
          </p:cNvGraphicFramePr>
          <p:nvPr/>
        </p:nvGraphicFramePr>
        <p:xfrm>
          <a:off x="325115" y="409425"/>
          <a:ext cx="8424936" cy="6135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2468"/>
                <a:gridCol w="4212468"/>
              </a:tblGrid>
              <a:tr h="2016224">
                <a:tc gridSpan="2">
                  <a:txBody>
                    <a:bodyPr/>
                    <a:lstStyle/>
                    <a:p>
                      <a:pPr algn="ctr"/>
                      <a:endParaRPr lang="ru-RU" sz="2400" dirty="0" smtClean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ru-RU" sz="2400" dirty="0" smtClean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ru-RU" sz="40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Определите,</a:t>
                      </a:r>
                      <a:endParaRPr lang="ru-RU" sz="40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 gridSpan="2">
                  <a:txBody>
                    <a:bodyPr/>
                    <a:lstStyle/>
                    <a:p>
                      <a:pPr algn="ctr"/>
                      <a:endParaRPr lang="ru-RU" sz="2400" baseline="0" dirty="0" smtClean="0"/>
                    </a:p>
                    <a:p>
                      <a:pPr algn="ctr"/>
                      <a:endParaRPr lang="ru-RU" sz="2400" baseline="0" dirty="0" smtClean="0"/>
                    </a:p>
                    <a:p>
                      <a:pPr algn="ctr"/>
                      <a:r>
                        <a:rPr lang="ru-RU" sz="2400" baseline="0" dirty="0" smtClean="0"/>
                        <a:t>можно ли подставить подлежащее ТЫ?</a:t>
                      </a:r>
                      <a:endParaRPr lang="ru-RU" sz="24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b="1" dirty="0" smtClean="0">
                          <a:hlinkClick r:id="rId3" action="ppaction://hlinksldjump"/>
                        </a:rPr>
                        <a:t>Да</a:t>
                      </a:r>
                      <a:endParaRPr lang="ru-RU" sz="3200" b="1" dirty="0" smtClean="0"/>
                    </a:p>
                    <a:p>
                      <a:pPr algn="ctr"/>
                      <a:endParaRPr lang="ru-RU" sz="3200" b="1" dirty="0" smtClean="0"/>
                    </a:p>
                    <a:p>
                      <a:pPr algn="ctr"/>
                      <a:endParaRPr lang="ru-RU" sz="3200" b="1" dirty="0"/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200" b="1" dirty="0" smtClean="0">
                          <a:hlinkClick r:id="rId4" action="ppaction://hlinksldjump"/>
                        </a:rPr>
                        <a:t>Нет</a:t>
                      </a:r>
                      <a:endParaRPr lang="ru-RU" sz="3200" b="1" dirty="0"/>
                    </a:p>
                  </a:txBody>
                  <a:tcPr>
                    <a:cell3D prstMaterial="dkEdge">
                      <a:bevel prst="convex"/>
                      <a:lightRig rig="flood" dir="t"/>
                    </a:cell3D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5419725"/>
          </a:xfrm>
        </p:spPr>
        <p:txBody>
          <a:bodyPr>
            <a:normAutofit fontScale="92500" lnSpcReduction="20000"/>
          </a:bodyPr>
          <a:lstStyle/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При построении предложения с деепричастным оборотом следует помнить, что деепричастие обозначает добавочное действие, а значит, может употребляться в предложении, в котором</a:t>
            </a:r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marL="265176" indent="-265176" algn="just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dirty="0"/>
              <a:t> </a:t>
            </a:r>
            <a:r>
              <a:rPr lang="ru-RU" dirty="0" smtClean="0"/>
              <a:t>сказуемое выражено глаголом в повелительном наклонении;</a:t>
            </a:r>
          </a:p>
          <a:p>
            <a:pPr marL="265176" indent="-265176" algn="just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dirty="0" smtClean="0"/>
              <a:t> сказуемое выражено безличным глаголом в форме инфинитива </a:t>
            </a:r>
            <a:r>
              <a:rPr lang="ru-RU" dirty="0" smtClean="0"/>
              <a:t>(при отсутствии «косвенного» подлежащего);</a:t>
            </a:r>
          </a:p>
          <a:p>
            <a:pPr marL="265176" indent="-265176" algn="just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dirty="0"/>
              <a:t> </a:t>
            </a:r>
            <a:r>
              <a:rPr lang="ru-RU" dirty="0" smtClean="0"/>
              <a:t>и у основного действия, выраженного глаголом-сказуемым, и у добавочного действия, выраженного деепричастием, один исполнитель – подлежащее. </a:t>
            </a:r>
          </a:p>
          <a:p>
            <a:pPr marL="265176" indent="-265176" algn="just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5419725"/>
          </a:xfrm>
        </p:spPr>
        <p:txBody>
          <a:bodyPr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Контрольный тест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/>
              <a:t>Выберите грамматически правильное продолжение предложения</a:t>
            </a:r>
            <a:r>
              <a:rPr lang="ru-RU" dirty="0" smtClean="0"/>
              <a:t>.</a:t>
            </a:r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2400" b="1" dirty="0" smtClean="0"/>
              <a:t>I</a:t>
            </a:r>
            <a:r>
              <a:rPr lang="ru-RU" sz="2400" b="1" dirty="0" smtClean="0"/>
              <a:t>. Записывая математическое выражение,</a:t>
            </a:r>
            <a:endParaRPr lang="ru-RU" sz="2400" dirty="0" smtClean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 smtClean="0"/>
              <a:t>1) используйте только натуральные числа.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 smtClean="0"/>
              <a:t>2) мною была допущена ошибка.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 smtClean="0"/>
              <a:t>3) должны соблюдаться определенные правила расположения знаков и символов.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 smtClean="0"/>
              <a:t>4) требуется внимание.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76375" y="5445125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1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2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3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4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349500"/>
            <a:ext cx="8328025" cy="15843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2" action="ppaction://hlinksldjump"/>
              </a:rPr>
              <a:t>Это</a:t>
            </a: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правильный ответ</a:t>
            </a:r>
            <a:endParaRPr lang="ru-RU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349500"/>
            <a:ext cx="8328025" cy="28797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2" action="ppaction://hlinksldjump"/>
              </a:rPr>
              <a:t>Это</a:t>
            </a: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неправильный ответ.</a:t>
            </a:r>
            <a:b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Вам следует продолжить отработку умения </a:t>
            </a:r>
            <a:b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строить предложения </a:t>
            </a:r>
            <a:b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 деепричастным оборотом.</a:t>
            </a:r>
            <a:endParaRPr lang="ru-RU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5419725"/>
          </a:xfrm>
        </p:spPr>
        <p:txBody>
          <a:bodyPr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Контрольный тест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/>
              <a:t>Выберите грамматически правильное продолжение предложения</a:t>
            </a:r>
            <a:r>
              <a:rPr lang="ru-RU" dirty="0" smtClean="0"/>
              <a:t>.</a:t>
            </a:r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2000" b="1" dirty="0" smtClean="0"/>
              <a:t>II</a:t>
            </a:r>
            <a:r>
              <a:rPr lang="ru-RU" sz="2000" b="1" dirty="0" smtClean="0"/>
              <a:t>. </a:t>
            </a:r>
            <a:r>
              <a:rPr lang="ru-RU" sz="2000" b="1" dirty="0"/>
              <a:t>Поднявшись в небо,</a:t>
            </a:r>
            <a:endParaRPr lang="ru-RU" sz="20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/>
              <a:t>1</a:t>
            </a:r>
            <a:r>
              <a:rPr lang="ru-RU" sz="2000" dirty="0" smtClean="0"/>
              <a:t>)</a:t>
            </a:r>
            <a:r>
              <a:rPr lang="ru-RU" sz="2000" dirty="0"/>
              <a:t> для планера нужен ветер или восходящие струи </a:t>
            </a:r>
            <a:r>
              <a:rPr lang="ru-RU" sz="2000" dirty="0" smtClean="0"/>
              <a:t>воздуха.</a:t>
            </a:r>
            <a:endParaRPr lang="ru-RU" sz="20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/>
              <a:t>2) планер держат восходящие струи воздуха или ветер.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/>
              <a:t>3) планер держится за счёт восходящих струй </a:t>
            </a:r>
            <a:r>
              <a:rPr lang="ru-RU" sz="2000" dirty="0" smtClean="0"/>
              <a:t>воздуха.</a:t>
            </a:r>
            <a:endParaRPr lang="ru-RU" sz="20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/>
              <a:t>4) полёт планера напоминает парение орла.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76375" y="5445125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1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2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3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4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349500"/>
            <a:ext cx="8328025" cy="15843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2" action="ppaction://hlinksldjump"/>
              </a:rPr>
              <a:t>Это</a:t>
            </a: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правильный ответ</a:t>
            </a:r>
            <a:endParaRPr lang="ru-RU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5419725"/>
          </a:xfrm>
        </p:spPr>
        <p:txBody>
          <a:bodyPr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Контрольный тест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/>
              <a:t>Выберите грамматически правильное продолжение предложения</a:t>
            </a:r>
            <a:r>
              <a:rPr lang="ru-RU" dirty="0" smtClean="0"/>
              <a:t>.</a:t>
            </a:r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2400" b="1" dirty="0" smtClean="0"/>
              <a:t>III</a:t>
            </a:r>
            <a:r>
              <a:rPr lang="ru-RU" sz="2400" b="1" dirty="0" smtClean="0"/>
              <a:t>. </a:t>
            </a:r>
            <a:r>
              <a:rPr lang="ru-RU" sz="2400" b="1" dirty="0"/>
              <a:t>Анализируя стихотворный текст,</a:t>
            </a:r>
            <a:endParaRPr lang="ru-RU" sz="24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/>
              <a:t>1) мной был неверно определен размер.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/>
              <a:t>2) помните об особенностях поэтической речи.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/>
              <a:t>3) у нас завязался спор.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/>
              <a:t>4) часто не учитывается ритм и интонация.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76375" y="5445125"/>
          <a:ext cx="609600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1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2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3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4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349500"/>
            <a:ext cx="8328025" cy="15843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2" action="ppaction://hlinksldjump"/>
              </a:rPr>
              <a:t>Это</a:t>
            </a: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правильный ответ</a:t>
            </a:r>
            <a:endParaRPr lang="ru-RU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5419725"/>
          </a:xfrm>
        </p:spPr>
        <p:txBody>
          <a:bodyPr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Контрольный тест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/>
              <a:t>Выберите грамматически правильное продолжение предложения</a:t>
            </a:r>
            <a:r>
              <a:rPr lang="ru-RU" dirty="0" smtClean="0"/>
              <a:t>.</a:t>
            </a:r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2400" b="1" dirty="0" smtClean="0"/>
              <a:t>IV</a:t>
            </a:r>
            <a:r>
              <a:rPr lang="ru-RU" sz="2400" b="1" dirty="0" smtClean="0"/>
              <a:t>.</a:t>
            </a:r>
            <a:r>
              <a:rPr lang="en-US" sz="2400" b="1" dirty="0" smtClean="0"/>
              <a:t> </a:t>
            </a:r>
            <a:r>
              <a:rPr lang="ru-RU" sz="2400" b="1" dirty="0"/>
              <a:t>Пользуясь советами специалистов,</a:t>
            </a:r>
            <a:endParaRPr lang="ru-RU" sz="24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/>
              <a:t>1) вы можете сами отремонтировать свою квартиру.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/>
              <a:t>2) требуется внимательное отношение к ним.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/>
              <a:t>3) у меня возникло свое решение проблемы.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/>
              <a:t>4) все станет понятно.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76375" y="5445125"/>
          <a:ext cx="609600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1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2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3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4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349500"/>
            <a:ext cx="8328025" cy="15843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2" action="ppaction://hlinksldjump"/>
              </a:rPr>
              <a:t>Это</a:t>
            </a: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правильный ответ</a:t>
            </a:r>
            <a:endParaRPr lang="ru-RU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5419725"/>
          </a:xfrm>
        </p:spPr>
        <p:txBody>
          <a:bodyPr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Контрольный тест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/>
              <a:t>Выберите грамматически правильное продолжение предложения</a:t>
            </a:r>
            <a:r>
              <a:rPr lang="ru-RU" dirty="0" smtClean="0"/>
              <a:t>.</a:t>
            </a:r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1900" b="1" dirty="0" smtClean="0"/>
              <a:t>V</a:t>
            </a:r>
            <a:r>
              <a:rPr lang="ru-RU" sz="1900" b="1" dirty="0" smtClean="0"/>
              <a:t>.</a:t>
            </a:r>
            <a:r>
              <a:rPr lang="en-US" sz="1900" b="1" dirty="0" smtClean="0"/>
              <a:t> </a:t>
            </a:r>
            <a:r>
              <a:rPr lang="ru-RU" sz="1900" b="1" dirty="0" smtClean="0"/>
              <a:t>Сравнивая </a:t>
            </a:r>
            <a:r>
              <a:rPr lang="ru-RU" sz="1900" b="1" dirty="0"/>
              <a:t>слова «рад» и «отрада»,</a:t>
            </a:r>
            <a:endParaRPr lang="ru-RU" sz="19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/>
              <a:t>1) они воспринимаются как однокоренные.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/>
              <a:t>2) для нас кажется очевидным, что у них один корень.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/>
              <a:t>3) надо учесть, что исторически они происходят от разных корней.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/>
              <a:t>4) это любопытный пример переосмысления слов и изменения их состава.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76375" y="5445125"/>
          <a:ext cx="609600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1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2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3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4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349500"/>
            <a:ext cx="8328025" cy="15843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2" action="ppaction://hlinksldjump"/>
              </a:rPr>
              <a:t>Это</a:t>
            </a: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правильный ответ</a:t>
            </a:r>
            <a:endParaRPr lang="ru-RU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5419725"/>
          </a:xfrm>
        </p:spPr>
        <p:txBody>
          <a:bodyPr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Контрольный тест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/>
              <a:t>Выберите грамматически правильное продолжение предложения</a:t>
            </a:r>
            <a:r>
              <a:rPr lang="ru-RU" dirty="0" smtClean="0"/>
              <a:t>.</a:t>
            </a:r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2000" b="1" dirty="0" smtClean="0"/>
              <a:t>V</a:t>
            </a:r>
            <a:r>
              <a:rPr lang="en-US" sz="2000" b="1" dirty="0"/>
              <a:t>I</a:t>
            </a:r>
            <a:r>
              <a:rPr lang="ru-RU" sz="2000" b="1" dirty="0" smtClean="0"/>
              <a:t>.</a:t>
            </a:r>
            <a:r>
              <a:rPr lang="en-US" sz="2000" b="1" dirty="0" smtClean="0"/>
              <a:t> </a:t>
            </a:r>
            <a:r>
              <a:rPr lang="x-none" sz="2000" b="1" smtClean="0"/>
              <a:t>Окончив </a:t>
            </a:r>
            <a:r>
              <a:rPr lang="x-none" sz="2000" b="1"/>
              <a:t>с отличием политехнический институт,</a:t>
            </a:r>
            <a:endParaRPr lang="ru-RU" sz="2000" b="1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x-none" sz="2000"/>
              <a:t>1) слезы радости навернулись у него на глазах.</a:t>
            </a:r>
            <a:endParaRPr lang="ru-RU" sz="20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x-none" sz="2000"/>
              <a:t>2) мне предстояла успешная карьера.</a:t>
            </a:r>
            <a:endParaRPr lang="ru-RU" sz="20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x-none" sz="2000"/>
              <a:t>3) мои взгляды устремлены на работу в конструкторским бюро.</a:t>
            </a:r>
            <a:endParaRPr lang="ru-RU" sz="20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x-none" sz="2000"/>
              <a:t>4) выпускник с дипломом инженера-технолога пришел на известный завод.</a:t>
            </a:r>
            <a:endParaRPr lang="ru-RU" sz="20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76375" y="5445125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1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2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3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4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349500"/>
            <a:ext cx="8328025" cy="15843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2" action="ppaction://hlinksldjump"/>
              </a:rPr>
              <a:t>Это</a:t>
            </a: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правильный ответ</a:t>
            </a:r>
            <a:endParaRPr lang="ru-RU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5419725"/>
          </a:xfrm>
        </p:spPr>
        <p:txBody>
          <a:bodyPr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Контрольный тест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/>
              <a:t>Выберите грамматически правильное продолжение предложения</a:t>
            </a:r>
            <a:r>
              <a:rPr lang="ru-RU" dirty="0" smtClean="0"/>
              <a:t>.</a:t>
            </a:r>
          </a:p>
          <a:p>
            <a:pPr marL="0" indent="449263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2400" b="1" dirty="0" smtClean="0"/>
              <a:t>VII</a:t>
            </a:r>
            <a:r>
              <a:rPr lang="ru-RU" sz="2400" b="1" dirty="0" smtClean="0"/>
              <a:t>.</a:t>
            </a:r>
            <a:r>
              <a:rPr lang="en-US" sz="2400" b="1" dirty="0" smtClean="0"/>
              <a:t> </a:t>
            </a:r>
            <a:r>
              <a:rPr lang="ru-RU" sz="2400" b="1" dirty="0" smtClean="0"/>
              <a:t>Путешествуя </a:t>
            </a:r>
            <a:r>
              <a:rPr lang="ru-RU" sz="2400" b="1" dirty="0"/>
              <a:t>на велосипеде,</a:t>
            </a:r>
            <a:endParaRPr lang="ru-RU" sz="2400" dirty="0"/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/>
              <a:t>1) развиваются мышцы ног и спины.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/>
              <a:t>2) требуется немалая выносливость.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/>
              <a:t>3) вы получаете большое удовольствие.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/>
              <a:t>4) у меня сломалась фара.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76375" y="5445125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1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2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3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4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349500"/>
            <a:ext cx="8328025" cy="15843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Молодец!</a:t>
            </a:r>
            <a:endParaRPr lang="ru-RU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" name="MS900082181[1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228184" y="328498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300</TotalTime>
  <Words>578</Words>
  <Application>Microsoft Office PowerPoint</Application>
  <PresentationFormat>Экран (4:3)</PresentationFormat>
  <Paragraphs>194</Paragraphs>
  <Slides>26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Аспект</vt:lpstr>
      <vt:lpstr>Нормы построения предложений  с деепричастным оборотом</vt:lpstr>
      <vt:lpstr>Внимательно  прочитайте  задание и предложение.</vt:lpstr>
      <vt:lpstr>Презентация PowerPoint</vt:lpstr>
      <vt:lpstr>Это правильный ответ</vt:lpstr>
      <vt:lpstr>Презентация PowerPoint</vt:lpstr>
      <vt:lpstr>Презентация PowerPoint</vt:lpstr>
      <vt:lpstr>Это неправильный ответ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Это правильный ответ</vt:lpstr>
      <vt:lpstr>Это неправильный ответ.  Вам следует продолжить отработку умения  строить предложения  с деепричастным оборотом.</vt:lpstr>
      <vt:lpstr>Презентация PowerPoint</vt:lpstr>
      <vt:lpstr>Это правильный ответ</vt:lpstr>
      <vt:lpstr>Презентация PowerPoint</vt:lpstr>
      <vt:lpstr>Это правильный ответ</vt:lpstr>
      <vt:lpstr>Презентация PowerPoint</vt:lpstr>
      <vt:lpstr>Это правильный ответ</vt:lpstr>
      <vt:lpstr>Презентация PowerPoint</vt:lpstr>
      <vt:lpstr>Это правильный ответ</vt:lpstr>
      <vt:lpstr>Презентация PowerPoint</vt:lpstr>
      <vt:lpstr>Это правильный ответ</vt:lpstr>
      <vt:lpstr>Презентация PowerPoint</vt:lpstr>
      <vt:lpstr>Молодец!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Нормы построения предложений  с причастным оборотом</dc:title>
  <dc:creator>Tanya</dc:creator>
  <cp:lastModifiedBy>Tanya</cp:lastModifiedBy>
  <cp:revision>47</cp:revision>
  <dcterms:created xsi:type="dcterms:W3CDTF">2013-02-24T15:45:24Z</dcterms:created>
  <dcterms:modified xsi:type="dcterms:W3CDTF">2013-02-26T19:30:59Z</dcterms:modified>
</cp:coreProperties>
</file>