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5" r:id="rId3"/>
    <p:sldId id="262" r:id="rId4"/>
    <p:sldId id="270" r:id="rId5"/>
    <p:sldId id="271" r:id="rId6"/>
    <p:sldId id="276" r:id="rId7"/>
    <p:sldId id="258" r:id="rId8"/>
    <p:sldId id="272" r:id="rId9"/>
    <p:sldId id="261" r:id="rId10"/>
    <p:sldId id="273" r:id="rId11"/>
    <p:sldId id="264" r:id="rId12"/>
    <p:sldId id="277" r:id="rId13"/>
    <p:sldId id="278" r:id="rId14"/>
    <p:sldId id="265" r:id="rId15"/>
    <p:sldId id="266" r:id="rId16"/>
    <p:sldId id="267" r:id="rId17"/>
    <p:sldId id="268" r:id="rId18"/>
    <p:sldId id="274" r:id="rId19"/>
    <p:sldId id="26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 userDrawn="1"/>
        </p:nvSpPr>
        <p:spPr>
          <a:xfrm rot="21365376">
            <a:off x="342641" y="350577"/>
            <a:ext cx="8501046" cy="615627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 rot="352294">
            <a:off x="353437" y="558538"/>
            <a:ext cx="8458738" cy="581458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428596" y="500042"/>
            <a:ext cx="8286808" cy="592935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571472" y="65008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 userDrawn="1"/>
        </p:nvGrpSpPr>
        <p:grpSpPr>
          <a:xfrm>
            <a:off x="714348" y="2214554"/>
            <a:ext cx="500066" cy="500066"/>
            <a:chOff x="571472" y="3929066"/>
            <a:chExt cx="785818" cy="785818"/>
          </a:xfrm>
        </p:grpSpPr>
        <p:sp>
          <p:nvSpPr>
            <p:cNvPr id="16" name="Овал 15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 userDrawn="1"/>
        </p:nvGrpSpPr>
        <p:grpSpPr>
          <a:xfrm>
            <a:off x="714348" y="3214686"/>
            <a:ext cx="500066" cy="500066"/>
            <a:chOff x="571472" y="3929066"/>
            <a:chExt cx="785818" cy="785818"/>
          </a:xfrm>
        </p:grpSpPr>
        <p:sp>
          <p:nvSpPr>
            <p:cNvPr id="19" name="Овал 18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714348" y="4214818"/>
            <a:ext cx="500066" cy="500066"/>
            <a:chOff x="571472" y="3929066"/>
            <a:chExt cx="785818" cy="785818"/>
          </a:xfrm>
        </p:grpSpPr>
        <p:sp>
          <p:nvSpPr>
            <p:cNvPr id="22" name="Овал 21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59;&#1095;&#1080;&#1084;&#1089;&#1103;%20&#1087;&#1080;&#1089;&#1072;&#1090;&#1100;%20&#1082;&#1086;&#1084;&#1084;&#1077;&#1085;&#1090;&#1072;&#1088;&#1080;&#1081;%201.2.docx" TargetMode="External"/><Relationship Id="rId2" Type="http://schemas.openxmlformats.org/officeDocument/2006/relationships/hyperlink" Target="&#1059;&#1095;&#1080;&#1084;&#1089;&#1103;%20&#1087;&#1080;&#1089;&#1072;&#1090;&#1100;%20&#1082;&#1086;&#1084;&#1084;&#1077;&#1085;&#1090;&#1072;&#1088;&#1080;&#1081;%201.1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hyperlink" Target="&#1059;&#1095;&#1080;&#1084;&#1089;&#1103;%20&#1087;&#1080;&#1089;&#1072;&#1090;&#1100;%20&#1082;&#1086;&#1084;&#1084;&#1077;&#1085;&#1090;&#1072;&#1088;&#1080;&#1081;%201.2.doc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2130425"/>
            <a:ext cx="7086600" cy="1470025"/>
          </a:xfrm>
        </p:spPr>
        <p:txBody>
          <a:bodyPr/>
          <a:lstStyle/>
          <a:p>
            <a:r>
              <a:rPr lang="ru-RU" dirty="0" smtClean="0"/>
              <a:t>Учимся писать </a:t>
            </a:r>
            <a:br>
              <a:rPr lang="ru-RU" dirty="0" smtClean="0"/>
            </a:br>
            <a:r>
              <a:rPr lang="ru-RU" dirty="0" smtClean="0"/>
              <a:t>комментарий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ЕГЭ по русскому языку</a:t>
            </a:r>
          </a:p>
          <a:p>
            <a:pPr algn="r"/>
            <a:r>
              <a:rPr lang="ru-RU" dirty="0" smtClean="0"/>
              <a:t>Часть 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85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Пишем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комментарий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600200"/>
            <a:ext cx="6912768" cy="4525963"/>
          </a:xfrm>
        </p:spPr>
        <p:txBody>
          <a:bodyPr/>
          <a:lstStyle/>
          <a:p>
            <a:pPr algn="just"/>
            <a:r>
              <a:rPr lang="ru-RU" sz="2000" dirty="0" smtClean="0"/>
              <a:t>2.2. Рисуя картину «праздничного ликования» в канун Рождества, </a:t>
            </a:r>
            <a:r>
              <a:rPr lang="ru-RU" sz="2000" u="sng" dirty="0" smtClean="0"/>
              <a:t>писатель заостряет наше внимание на том, что</a:t>
            </a:r>
            <a:r>
              <a:rPr lang="ru-RU" sz="2000" dirty="0" smtClean="0"/>
              <a:t>, остановившись перед витриной гастрономического магазина, братья забыли на минуту обо всем (</a:t>
            </a:r>
            <a:r>
              <a:rPr lang="ru-RU" sz="2000" dirty="0"/>
              <a:t>п</a:t>
            </a:r>
            <a:r>
              <a:rPr lang="ru-RU" sz="2000" dirty="0" smtClean="0"/>
              <a:t>редложения 8-11). </a:t>
            </a:r>
            <a:r>
              <a:rPr lang="ru-RU" sz="2000" dirty="0"/>
              <a:t>О</a:t>
            </a:r>
            <a:r>
              <a:rPr lang="ru-RU" sz="2000" dirty="0" smtClean="0"/>
              <a:t>чнувшись от восторга, мальчики «мужественно» отогнали от себя соблазнительные мысли о еде и заторопились домой, в подземелье. </a:t>
            </a:r>
            <a:r>
              <a:rPr lang="ru-RU" sz="2000" u="sng" dirty="0"/>
              <a:t>Автор обращает внимание </a:t>
            </a:r>
            <a:r>
              <a:rPr lang="ru-RU" sz="2000" u="sng" dirty="0" smtClean="0"/>
              <a:t>читателя на то, что</a:t>
            </a:r>
            <a:r>
              <a:rPr lang="ru-RU" sz="2000" dirty="0" smtClean="0"/>
              <a:t> дети давно привыкли к «на­стоящему </a:t>
            </a:r>
            <a:r>
              <a:rPr lang="ru-RU" sz="2000" dirty="0"/>
              <a:t>запаху нищеты</a:t>
            </a:r>
            <a:r>
              <a:rPr lang="ru-RU" sz="2000" dirty="0" smtClean="0"/>
              <a:t>», но после посещения города «их</a:t>
            </a:r>
            <a:r>
              <a:rPr lang="ru-RU" sz="2000" dirty="0"/>
              <a:t> маленькие детские сердца сжались от острого, недетского </a:t>
            </a:r>
            <a:r>
              <a:rPr lang="ru-RU" sz="2000" dirty="0" smtClean="0"/>
              <a:t>страдания».</a:t>
            </a:r>
          </a:p>
          <a:p>
            <a:pPr marL="0" indent="0" algn="ctr">
              <a:buNone/>
            </a:pPr>
            <a:r>
              <a:rPr lang="ru-RU" sz="2000" dirty="0" smtClean="0">
                <a:hlinkClick r:id="rId2" action="ppaction://hlinksldjump"/>
              </a:rPr>
              <a:t>Далее</a:t>
            </a:r>
            <a:endParaRPr lang="ru-RU" sz="2000" dirty="0"/>
          </a:p>
          <a:p>
            <a:pPr algn="just"/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848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5212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1 проверка: внимательно </a:t>
            </a:r>
            <a:r>
              <a:rPr lang="ru-RU" sz="2800" dirty="0" smtClean="0">
                <a:solidFill>
                  <a:schemeClr val="tx1"/>
                </a:solidFill>
              </a:rPr>
              <a:t>читаем 2-ой и начало 3-его абзаца, при необходимости редактируем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916832"/>
            <a:ext cx="6984776" cy="4209331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 smtClean="0">
                <a:solidFill>
                  <a:srgbClr val="FF0000"/>
                </a:solidFill>
              </a:rPr>
              <a:t>2.1</a:t>
            </a:r>
            <a:r>
              <a:rPr lang="ru-RU" sz="1800" dirty="0" smtClean="0"/>
              <a:t> </a:t>
            </a:r>
            <a:r>
              <a:rPr lang="ru-RU" sz="1800" u="sng" dirty="0" smtClean="0"/>
              <a:t>Автор </a:t>
            </a:r>
            <a:r>
              <a:rPr lang="ru-RU" sz="1800" u="sng" dirty="0"/>
              <a:t>текста повествует о</a:t>
            </a:r>
            <a:r>
              <a:rPr lang="ru-RU" sz="1800" dirty="0"/>
              <a:t> судьбе детей, которые оказались в сложной жизненной ситуации: их семья </a:t>
            </a:r>
            <a:r>
              <a:rPr lang="ru-RU" sz="1800" dirty="0" smtClean="0"/>
              <a:t>нищенствует, голодает. </a:t>
            </a:r>
            <a:r>
              <a:rPr lang="ru-RU" sz="1800" dirty="0">
                <a:solidFill>
                  <a:srgbClr val="FF0000"/>
                </a:solidFill>
              </a:rPr>
              <a:t>2.2</a:t>
            </a:r>
            <a:r>
              <a:rPr lang="ru-RU" sz="1800" dirty="0"/>
              <a:t> Рисуя картину «праздничного ликования» в канун Рождества, </a:t>
            </a:r>
            <a:r>
              <a:rPr lang="ru-RU" sz="1800" u="sng" dirty="0"/>
              <a:t>писатель заостряет наше внимание на том, что</a:t>
            </a:r>
            <a:r>
              <a:rPr lang="ru-RU" sz="1800" dirty="0"/>
              <a:t>, остановившись перед витриной гастрономического магазина, братья забыли на минуту обо всем (предложения 8-11). Очнувшись от восторга, мальчики «мужественно» отогнали от себя соблазнительные мысли о еде и заторопились домой, в подземелье. </a:t>
            </a:r>
            <a:r>
              <a:rPr lang="ru-RU" sz="1800" u="sng" dirty="0"/>
              <a:t>Автор обращает внимание читателя на то, что</a:t>
            </a:r>
            <a:r>
              <a:rPr lang="ru-RU" sz="1800" dirty="0"/>
              <a:t> </a:t>
            </a:r>
            <a:r>
              <a:rPr lang="ru-RU" sz="1800" dirty="0" smtClean="0"/>
              <a:t>дети </a:t>
            </a:r>
            <a:r>
              <a:rPr lang="ru-RU" sz="1800" dirty="0"/>
              <a:t>давно привыкли к «на­стоящему запаху нищеты», но после посещения города «их маленькие детские сердца сжались от острого, недетского страдания».</a:t>
            </a: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FF0000"/>
                </a:solidFill>
              </a:rPr>
              <a:t>3.1.</a:t>
            </a:r>
            <a:r>
              <a:rPr lang="ru-RU" sz="1800" dirty="0" smtClean="0"/>
              <a:t> </a:t>
            </a:r>
            <a:r>
              <a:rPr lang="ru-RU" sz="1800" u="sng" dirty="0" smtClean="0"/>
              <a:t>Позиция </a:t>
            </a:r>
            <a:r>
              <a:rPr lang="ru-RU" sz="1800" u="sng" dirty="0"/>
              <a:t>автора ясна. Он считает, что</a:t>
            </a:r>
            <a:r>
              <a:rPr lang="ru-RU" sz="1800" dirty="0"/>
              <a:t> дети не должны страдать </a:t>
            </a:r>
            <a:r>
              <a:rPr lang="ru-RU" sz="1800" u="sng" dirty="0"/>
              <a:t>и что </a:t>
            </a:r>
            <a:r>
              <a:rPr lang="ru-RU" sz="1800" dirty="0" smtClean="0"/>
              <a:t>они как никто </a:t>
            </a:r>
            <a:r>
              <a:rPr lang="ru-RU" sz="1800" dirty="0"/>
              <a:t>заслуживают счастья. </a:t>
            </a:r>
            <a:endParaRPr lang="ru-RU" sz="20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49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8012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1 проверка: в</a:t>
            </a:r>
            <a:r>
              <a:rPr lang="ru-RU" sz="2800" dirty="0" smtClean="0">
                <a:solidFill>
                  <a:schemeClr val="tx1"/>
                </a:solidFill>
              </a:rPr>
              <a:t>нимательно </a:t>
            </a:r>
            <a:r>
              <a:rPr lang="ru-RU" sz="2800" dirty="0">
                <a:solidFill>
                  <a:schemeClr val="tx1"/>
                </a:solidFill>
              </a:rPr>
              <a:t>читаем 2-ой и начало 3-его абзаца, при необходимости редактируем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844824"/>
            <a:ext cx="6768752" cy="4281339"/>
          </a:xfrm>
        </p:spPr>
        <p:txBody>
          <a:bodyPr/>
          <a:lstStyle/>
          <a:p>
            <a:pPr algn="just"/>
            <a:r>
              <a:rPr lang="ru-RU" dirty="0" smtClean="0"/>
              <a:t>Связаны ли логически все части между собой? Верно ли определена позиция автора?</a:t>
            </a:r>
          </a:p>
          <a:p>
            <a:pPr algn="just"/>
            <a:r>
              <a:rPr lang="ru-RU" dirty="0" smtClean="0"/>
              <a:t>Если нет, то уточняем позицию.</a:t>
            </a:r>
          </a:p>
          <a:p>
            <a:pPr algn="just"/>
            <a:r>
              <a:rPr lang="ru-RU" dirty="0" smtClean="0"/>
              <a:t>Определяем проблему текста и подбираем примеры для ее аргументирования.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76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Пишем 1 абзац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600200"/>
            <a:ext cx="6696744" cy="4525963"/>
          </a:xfrm>
        </p:spPr>
        <p:txBody>
          <a:bodyPr/>
          <a:lstStyle/>
          <a:p>
            <a:pPr algn="just"/>
            <a:endParaRPr lang="ru-RU" dirty="0" smtClean="0"/>
          </a:p>
          <a:p>
            <a:pPr algn="just"/>
            <a:r>
              <a:rPr lang="ru-RU" dirty="0" smtClean="0"/>
              <a:t>(</a:t>
            </a:r>
            <a:r>
              <a:rPr lang="ru-RU" dirty="0"/>
              <a:t>Кого?) </a:t>
            </a:r>
            <a:r>
              <a:rPr lang="ru-RU" dirty="0" smtClean="0"/>
              <a:t>… </a:t>
            </a:r>
            <a:r>
              <a:rPr lang="ru-RU" dirty="0"/>
              <a:t>(с каких пор?)  </a:t>
            </a:r>
            <a:r>
              <a:rPr lang="ru-RU" dirty="0" smtClean="0"/>
              <a:t>… тревожит </a:t>
            </a:r>
            <a:r>
              <a:rPr lang="ru-RU" dirty="0"/>
              <a:t>вопрос о  </a:t>
            </a:r>
            <a:r>
              <a:rPr lang="ru-RU" dirty="0" smtClean="0"/>
              <a:t>… </a:t>
            </a:r>
            <a:r>
              <a:rPr lang="ru-RU" dirty="0"/>
              <a:t>. </a:t>
            </a:r>
            <a:r>
              <a:rPr lang="ru-RU" dirty="0" smtClean="0"/>
              <a:t>Проблема, поднимаемая </a:t>
            </a:r>
            <a:r>
              <a:rPr lang="ru-RU" dirty="0"/>
              <a:t>автором в данном  тексте, не </a:t>
            </a:r>
            <a:r>
              <a:rPr lang="ru-RU" smtClean="0"/>
              <a:t>утратила своей значимости </a:t>
            </a:r>
            <a:r>
              <a:rPr lang="ru-RU" dirty="0"/>
              <a:t>в связи с тем, что </a:t>
            </a:r>
            <a:r>
              <a:rPr lang="ru-RU" dirty="0" smtClean="0"/>
              <a:t>… 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7038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9695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Пишем 1 абзац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600200"/>
            <a:ext cx="6840760" cy="4525963"/>
          </a:xfrm>
        </p:spPr>
        <p:txBody>
          <a:bodyPr/>
          <a:lstStyle/>
          <a:p>
            <a:pPr marL="0" indent="0" algn="just">
              <a:buNone/>
            </a:pPr>
            <a:endParaRPr lang="ru-RU" dirty="0" smtClean="0"/>
          </a:p>
          <a:p>
            <a:pPr algn="just"/>
            <a:r>
              <a:rPr lang="ru-RU" dirty="0" smtClean="0"/>
              <a:t>Позиция автора – это ответы на вопросы. Какие вопросы? Составь их.</a:t>
            </a:r>
          </a:p>
          <a:p>
            <a:pPr algn="just"/>
            <a:r>
              <a:rPr lang="ru-RU" dirty="0" smtClean="0"/>
              <a:t>Допиши вступление.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69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9695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Собственное мнение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600200"/>
            <a:ext cx="7128792" cy="4525963"/>
          </a:xfrm>
        </p:spPr>
        <p:txBody>
          <a:bodyPr/>
          <a:lstStyle/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Создай предложение, подтверждающее 1 часть позиции автора. Заверши написание 3 абзаца.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54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Пишем аргументы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600200"/>
            <a:ext cx="735516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Создай 4 и 5 абзацы.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871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695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Пишем заключение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600200"/>
            <a:ext cx="7211144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Прочитай проблемный вопрос и дай прямой ответ.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087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494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Проверяем сочинение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600200"/>
            <a:ext cx="6912768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Проверь сочинение.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4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214414" y="1643050"/>
            <a:ext cx="6715172" cy="3972237"/>
            <a:chOff x="607288" y="-815361"/>
            <a:chExt cx="7925152" cy="522759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3928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Вы можете использовать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данное оформление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для создания своих презентаций,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но в своей презентации вы должны указать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источник шаблона: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Фокина Лидия Петровна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Новосибирской области</a:t>
              </a:r>
              <a:endParaRPr lang="ru-RU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52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Сайт</a:t>
              </a:r>
              <a:r>
                <a:rPr lang="en-US" sz="2000" b="1" dirty="0" smtClean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hlinkClick r:id="rId2"/>
                </a:rPr>
                <a:t> http://linda6035.ucoz.ru/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en-US" sz="2000" dirty="0" smtClean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sz="2000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226646" y="857232"/>
            <a:ext cx="4690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Шаблон составлен из фигур программы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PowerPoint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Композиция сочинения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600200"/>
            <a:ext cx="6696744" cy="4525963"/>
          </a:xfrm>
        </p:spPr>
        <p:txBody>
          <a:bodyPr/>
          <a:lstStyle/>
          <a:p>
            <a:pPr algn="just"/>
            <a:r>
              <a:rPr lang="ru-RU" sz="2800" dirty="0"/>
              <a:t>Создавая </a:t>
            </a:r>
            <a:r>
              <a:rPr lang="ru-RU" sz="2800" dirty="0" smtClean="0"/>
              <a:t>сочинение, вы сами можете выбрать </a:t>
            </a:r>
            <a:r>
              <a:rPr lang="ru-RU" sz="2800" b="1" dirty="0"/>
              <a:t>принципы компоновки</a:t>
            </a:r>
            <a:r>
              <a:rPr lang="ru-RU" sz="2800" dirty="0"/>
              <a:t>, "сборки" этих элементов, их </a:t>
            </a:r>
            <a:r>
              <a:rPr lang="ru-RU" sz="2800" dirty="0" smtClean="0"/>
              <a:t>последовательности </a:t>
            </a:r>
            <a:r>
              <a:rPr lang="ru-RU" sz="2800" dirty="0"/>
              <a:t>и </a:t>
            </a:r>
            <a:r>
              <a:rPr lang="ru-RU" sz="2800" dirty="0" smtClean="0"/>
              <a:t>взаимодействия.</a:t>
            </a:r>
          </a:p>
          <a:p>
            <a:pPr algn="just"/>
            <a:r>
              <a:rPr lang="ru-RU" sz="2800" dirty="0" smtClean="0"/>
              <a:t>С чего начинается анализ текста?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С определения темы текста, составления его плана и формулирования основной мысли текста.</a:t>
            </a:r>
            <a:r>
              <a:rPr lang="ru-RU" sz="2800" dirty="0" smtClean="0"/>
              <a:t> Значит, и сочинение </a:t>
            </a:r>
            <a:r>
              <a:rPr lang="ru-RU" sz="2800" dirty="0" smtClean="0"/>
              <a:t>разумнее </a:t>
            </a:r>
            <a:r>
              <a:rPr lang="ru-RU" sz="2800" dirty="0" smtClean="0"/>
              <a:t>начать писать с комментария!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999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9695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Анализ исходного текста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600200"/>
            <a:ext cx="7128792" cy="4525963"/>
          </a:xfrm>
        </p:spPr>
        <p:txBody>
          <a:bodyPr/>
          <a:lstStyle/>
          <a:p>
            <a:pPr algn="just"/>
            <a:r>
              <a:rPr lang="ru-RU" dirty="0" smtClean="0"/>
              <a:t>Прочитай </a:t>
            </a:r>
            <a:r>
              <a:rPr lang="ru-RU" dirty="0" smtClean="0">
                <a:hlinkClick r:id="rId2" action="ppaction://hlinkfile"/>
              </a:rPr>
              <a:t>текст</a:t>
            </a:r>
            <a:r>
              <a:rPr lang="ru-RU" dirty="0" smtClean="0"/>
              <a:t> 1-ый раз.</a:t>
            </a:r>
          </a:p>
          <a:p>
            <a:pPr algn="just"/>
            <a:r>
              <a:rPr lang="ru-RU" dirty="0" smtClean="0"/>
              <a:t>Прочитай текст 2-й раз, во время чтения выдели </a:t>
            </a:r>
            <a:r>
              <a:rPr lang="ru-RU" dirty="0" smtClean="0">
                <a:hlinkClick r:id="rId3" action="ppaction://hlinkfile"/>
              </a:rPr>
              <a:t>ключевые слова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Приготовь черновой лист для записей: справа начерти поле (4 см).</a:t>
            </a:r>
          </a:p>
          <a:p>
            <a:pPr algn="just"/>
            <a:r>
              <a:rPr lang="ru-RU" dirty="0" smtClean="0"/>
              <a:t>Делай записи через 2 клетки или через строку.</a:t>
            </a:r>
            <a:endParaRPr lang="ru-RU" u="sng" dirty="0" smtClean="0"/>
          </a:p>
          <a:p>
            <a:pPr marL="0" indent="0" algn="ctr">
              <a:buNone/>
            </a:pPr>
            <a:r>
              <a:rPr lang="ru-RU" dirty="0" smtClean="0">
                <a:hlinkClick r:id="rId4" action="ppaction://hlinksldjump"/>
              </a:rPr>
              <a:t>Далее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069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9695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Определяем тему текста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600200"/>
            <a:ext cx="7128792" cy="4525963"/>
          </a:xfrm>
        </p:spPr>
        <p:txBody>
          <a:bodyPr/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Озаглавь текст, т.е. ответь на вопрос : о чем или о ком говорится в данном тексте? </a:t>
            </a:r>
          </a:p>
          <a:p>
            <a:pPr marL="0" indent="0" algn="just">
              <a:buNone/>
            </a:pPr>
            <a:endParaRPr lang="ru-RU" sz="2400" dirty="0"/>
          </a:p>
          <a:p>
            <a:pPr marL="857250" lvl="1" indent="-457200" algn="just">
              <a:buFont typeface="+mj-lt"/>
              <a:buAutoNum type="arabicPeriod"/>
            </a:pPr>
            <a:r>
              <a:rPr lang="ru-RU" sz="2000" dirty="0" smtClean="0"/>
              <a:t>Дай ответ на данный вопрос в виде словосочетания.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ru-RU" sz="2000" dirty="0"/>
              <a:t>В</a:t>
            </a:r>
            <a:r>
              <a:rPr lang="ru-RU" sz="2000" dirty="0" smtClean="0"/>
              <a:t>ставь получившееся словосочетание в клише.</a:t>
            </a:r>
          </a:p>
          <a:p>
            <a:pPr marL="400050" lvl="1" indent="0" algn="just">
              <a:buNone/>
            </a:pPr>
            <a:r>
              <a:rPr lang="ru-RU" sz="2000" dirty="0"/>
              <a:t>Образец</a:t>
            </a:r>
          </a:p>
          <a:p>
            <a:pPr marL="400050" lvl="1" indent="0" algn="just">
              <a:buNone/>
            </a:pPr>
            <a:r>
              <a:rPr lang="ru-RU" sz="2000" dirty="0" smtClean="0"/>
              <a:t>2.1. </a:t>
            </a:r>
            <a:r>
              <a:rPr lang="ru-RU" sz="2000" u="sng" dirty="0"/>
              <a:t>Автор текста повествует (размышляет) о (об) … </a:t>
            </a:r>
            <a:r>
              <a:rPr lang="ru-RU" sz="2000" dirty="0" smtClean="0"/>
              <a:t>.</a:t>
            </a:r>
          </a:p>
          <a:p>
            <a:pPr marL="400050" lvl="1" indent="0" algn="just">
              <a:buNone/>
            </a:pPr>
            <a:r>
              <a:rPr lang="ru-RU" sz="2000" dirty="0" smtClean="0"/>
              <a:t>3. Запиши в черновике ответ  на вопрос под номером 2.1 </a:t>
            </a:r>
            <a:r>
              <a:rPr lang="ru-RU" sz="2000" dirty="0" smtClean="0">
                <a:solidFill>
                  <a:srgbClr val="FF0000"/>
                </a:solidFill>
              </a:rPr>
              <a:t>с красной строки второго абзаца, предварительно отступив 15 строчек</a:t>
            </a:r>
            <a:r>
              <a:rPr lang="ru-RU" sz="2000" dirty="0" smtClean="0"/>
              <a:t>).</a:t>
            </a:r>
          </a:p>
          <a:p>
            <a:pPr marL="0" indent="0" algn="ctr">
              <a:buNone/>
            </a:pPr>
            <a:endParaRPr lang="ru-RU" sz="2400" dirty="0" smtClean="0">
              <a:solidFill>
                <a:schemeClr val="accent3">
                  <a:lumMod val="75000"/>
                </a:schemeClr>
              </a:solidFill>
              <a:hlinkClick r:id="rId2" action="ppaction://hlinksldjump"/>
            </a:endParaRPr>
          </a:p>
          <a:p>
            <a:pPr marL="0" indent="0" algn="ctr">
              <a:buNone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Проверь себя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36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Определяем тему текста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600200"/>
            <a:ext cx="7283152" cy="4525963"/>
          </a:xfrm>
        </p:spPr>
        <p:txBody>
          <a:bodyPr/>
          <a:lstStyle/>
          <a:p>
            <a:endParaRPr lang="ru-RU" u="sng" dirty="0" smtClean="0"/>
          </a:p>
          <a:p>
            <a:endParaRPr lang="ru-RU" u="sng" dirty="0"/>
          </a:p>
          <a:p>
            <a:pPr algn="just"/>
            <a:r>
              <a:rPr lang="ru-RU" dirty="0" smtClean="0"/>
              <a:t>2.1. </a:t>
            </a:r>
            <a:r>
              <a:rPr lang="ru-RU" u="sng" dirty="0" smtClean="0"/>
              <a:t>Автор </a:t>
            </a:r>
            <a:r>
              <a:rPr lang="ru-RU" u="sng" dirty="0"/>
              <a:t>текста повествует о</a:t>
            </a:r>
            <a:r>
              <a:rPr lang="ru-RU" dirty="0"/>
              <a:t> судьбе детей, которые оказались в сложной жизненной ситуации: их семья </a:t>
            </a:r>
            <a:r>
              <a:rPr lang="ru-RU" dirty="0" smtClean="0"/>
              <a:t>нищенствует, голодает.</a:t>
            </a: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427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8012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>
                <a:solidFill>
                  <a:schemeClr val="tx1"/>
                </a:solidFill>
              </a:rPr>
              <a:t>С</a:t>
            </a:r>
            <a:r>
              <a:rPr lang="ru-RU" sz="3200" dirty="0" smtClean="0">
                <a:solidFill>
                  <a:schemeClr val="tx1"/>
                </a:solidFill>
              </a:rPr>
              <a:t>оставляем план текста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844824"/>
            <a:ext cx="6768752" cy="4281339"/>
          </a:xfrm>
        </p:spPr>
        <p:txBody>
          <a:bodyPr/>
          <a:lstStyle/>
          <a:p>
            <a:pPr marL="0" indent="0" algn="just">
              <a:buNone/>
            </a:pPr>
            <a:endParaRPr lang="ru-RU" dirty="0" smtClean="0"/>
          </a:p>
          <a:p>
            <a:pPr algn="just"/>
            <a:r>
              <a:rPr lang="ru-RU" dirty="0" smtClean="0"/>
              <a:t>Составь план текста, в качестве названия его частей используй отвлеченные существительные.</a:t>
            </a:r>
          </a:p>
          <a:p>
            <a:pPr algn="just"/>
            <a:r>
              <a:rPr lang="ru-RU" dirty="0" smtClean="0"/>
              <a:t>Запиши план текста на поле карандашом сразу после предложения 2.1.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4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Определяем 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основную мысль текста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2132856"/>
            <a:ext cx="6264696" cy="3993307"/>
          </a:xfrm>
        </p:spPr>
        <p:txBody>
          <a:bodyPr/>
          <a:lstStyle/>
          <a:p>
            <a:pPr algn="just"/>
            <a:r>
              <a:rPr lang="ru-RU" sz="2000" b="1" dirty="0" smtClean="0">
                <a:solidFill>
                  <a:srgbClr val="FF0000"/>
                </a:solidFill>
              </a:rPr>
              <a:t>Зачем автор говорит об этом? 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ru-RU" sz="2000" dirty="0" smtClean="0"/>
              <a:t>Найди в тексте предложение (-я), </a:t>
            </a:r>
            <a:r>
              <a:rPr lang="ru-RU" sz="2000" dirty="0"/>
              <a:t>в </a:t>
            </a:r>
            <a:r>
              <a:rPr lang="ru-RU" sz="2000" dirty="0" smtClean="0"/>
              <a:t>котором      (-ых) </a:t>
            </a:r>
            <a:r>
              <a:rPr lang="ru-RU" sz="2000" dirty="0"/>
              <a:t>содержится позиция </a:t>
            </a:r>
            <a:r>
              <a:rPr lang="ru-RU" sz="2000" dirty="0" smtClean="0"/>
              <a:t>автора, или сформулируй ответ на данный вопрос сам на основании плана и </a:t>
            </a:r>
            <a:r>
              <a:rPr lang="ru-RU" sz="2000" dirty="0" smtClean="0">
                <a:hlinkClick r:id="rId2" action="ppaction://hlinkfile"/>
              </a:rPr>
              <a:t>ключевых слов текста</a:t>
            </a:r>
            <a:r>
              <a:rPr lang="ru-RU" sz="2000" dirty="0" smtClean="0"/>
              <a:t>. </a:t>
            </a:r>
          </a:p>
          <a:p>
            <a:pPr marL="400050" lvl="1" indent="0" algn="just">
              <a:buNone/>
            </a:pPr>
            <a:r>
              <a:rPr lang="ru-RU" sz="2000" dirty="0" smtClean="0"/>
              <a:t>Образец</a:t>
            </a:r>
          </a:p>
          <a:p>
            <a:pPr marL="400050" lvl="1" indent="0" algn="just">
              <a:buNone/>
            </a:pPr>
            <a:r>
              <a:rPr lang="ru-RU" sz="2000" dirty="0" smtClean="0"/>
              <a:t>3.1. </a:t>
            </a:r>
            <a:r>
              <a:rPr lang="ru-RU" sz="2000" u="sng" dirty="0"/>
              <a:t>Позиция автора ясна. Он считает, что </a:t>
            </a:r>
            <a:r>
              <a:rPr lang="ru-RU" sz="2000" dirty="0"/>
              <a:t>… </a:t>
            </a:r>
            <a:r>
              <a:rPr lang="ru-RU" sz="2000" u="sng" dirty="0"/>
              <a:t>и что </a:t>
            </a:r>
            <a:r>
              <a:rPr lang="ru-RU" sz="2000" dirty="0"/>
              <a:t>… . </a:t>
            </a:r>
            <a:endParaRPr lang="ru-RU" sz="2000" dirty="0" smtClean="0"/>
          </a:p>
          <a:p>
            <a:pPr marL="400050" lvl="1" indent="0" algn="just">
              <a:buNone/>
            </a:pPr>
            <a:endParaRPr lang="ru-RU" sz="2000" dirty="0" smtClean="0"/>
          </a:p>
          <a:p>
            <a:pPr marL="400050" lvl="1" indent="0" algn="just">
              <a:buNone/>
            </a:pPr>
            <a:r>
              <a:rPr lang="ru-RU" sz="2000" dirty="0" smtClean="0"/>
              <a:t>2. Отступи 15 строчек от первой записи и запиши </a:t>
            </a:r>
            <a:r>
              <a:rPr lang="ru-RU" sz="2000" dirty="0"/>
              <a:t>в черновике ответ  на данный вопрос под </a:t>
            </a:r>
            <a:r>
              <a:rPr lang="ru-RU" sz="2000" dirty="0" smtClean="0"/>
              <a:t>номером 3.1 </a:t>
            </a:r>
            <a:r>
              <a:rPr lang="ru-RU" sz="2000" dirty="0" smtClean="0">
                <a:solidFill>
                  <a:srgbClr val="FF0000"/>
                </a:solidFill>
              </a:rPr>
              <a:t>с красной строки</a:t>
            </a:r>
            <a:r>
              <a:rPr lang="ru-RU" sz="2000" dirty="0" smtClean="0"/>
              <a:t>.</a:t>
            </a:r>
            <a:endParaRPr lang="ru-RU" sz="2400" dirty="0" smtClean="0">
              <a:hlinkClick r:id="rId3" action="ppaction://hlinksldjump"/>
            </a:endParaRPr>
          </a:p>
          <a:p>
            <a:pPr marL="0" indent="0" algn="ctr">
              <a:buNone/>
            </a:pPr>
            <a:r>
              <a:rPr lang="ru-RU" sz="2400" dirty="0" smtClean="0">
                <a:hlinkClick r:id="rId3" action="ppaction://hlinksldjump"/>
              </a:rPr>
              <a:t>Проверь себя</a:t>
            </a:r>
            <a:endParaRPr lang="ru-RU" sz="2400" dirty="0"/>
          </a:p>
          <a:p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Определяем 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основную мысль текста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2132856"/>
            <a:ext cx="6264696" cy="3993307"/>
          </a:xfrm>
        </p:spPr>
        <p:txBody>
          <a:bodyPr/>
          <a:lstStyle/>
          <a:p>
            <a:pPr algn="just"/>
            <a:endParaRPr lang="ru-RU" sz="2400" u="sng" dirty="0" smtClean="0"/>
          </a:p>
          <a:p>
            <a:pPr marL="0" indent="0" algn="just">
              <a:buNone/>
            </a:pPr>
            <a:endParaRPr lang="ru-RU" sz="2400" u="sng" dirty="0" smtClean="0"/>
          </a:p>
          <a:p>
            <a:pPr algn="just"/>
            <a:r>
              <a:rPr lang="ru-RU" dirty="0" smtClean="0"/>
              <a:t>3.1. </a:t>
            </a:r>
            <a:r>
              <a:rPr lang="ru-RU" u="sng" dirty="0" smtClean="0"/>
              <a:t>Позиция автора ясна. </a:t>
            </a:r>
            <a:r>
              <a:rPr lang="ru-RU" u="sng" dirty="0"/>
              <a:t>Он считает, что</a:t>
            </a:r>
            <a:r>
              <a:rPr lang="ru-RU" dirty="0"/>
              <a:t> дети не должны страдать </a:t>
            </a:r>
            <a:r>
              <a:rPr lang="ru-RU" u="sng" dirty="0"/>
              <a:t>и что </a:t>
            </a:r>
            <a:r>
              <a:rPr lang="ru-RU" dirty="0" smtClean="0"/>
              <a:t>они</a:t>
            </a:r>
            <a:r>
              <a:rPr lang="ru-RU" dirty="0" smtClean="0">
                <a:solidFill>
                  <a:srgbClr val="FF0000"/>
                </a:solidFill>
              </a:rPr>
              <a:t>,</a:t>
            </a:r>
            <a:r>
              <a:rPr lang="ru-RU" dirty="0" smtClean="0"/>
              <a:t> как никто</a:t>
            </a:r>
            <a:r>
              <a:rPr lang="ru-RU" dirty="0" smtClean="0">
                <a:solidFill>
                  <a:srgbClr val="FF0000"/>
                </a:solidFill>
              </a:rPr>
              <a:t>, </a:t>
            </a:r>
            <a:r>
              <a:rPr lang="ru-RU" dirty="0"/>
              <a:t>заслуживают счастья. </a:t>
            </a:r>
            <a:endParaRPr lang="ru-RU" dirty="0" smtClean="0"/>
          </a:p>
          <a:p>
            <a:pPr algn="just"/>
            <a:endParaRPr lang="ru-RU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hlinkClick r:id="rId2" action="ppaction://hlinksldjump"/>
              </a:rPr>
              <a:t>Далее</a:t>
            </a: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09271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Пишем комментарий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600200"/>
            <a:ext cx="6912768" cy="4525963"/>
          </a:xfrm>
        </p:spPr>
        <p:txBody>
          <a:bodyPr/>
          <a:lstStyle/>
          <a:p>
            <a:pPr algn="just"/>
            <a:r>
              <a:rPr lang="ru-RU" sz="2000" dirty="0" smtClean="0">
                <a:solidFill>
                  <a:srgbClr val="FF0000"/>
                </a:solidFill>
              </a:rPr>
              <a:t>Каким </a:t>
            </a:r>
            <a:r>
              <a:rPr lang="ru-RU" sz="2000" dirty="0">
                <a:solidFill>
                  <a:srgbClr val="FF0000"/>
                </a:solidFill>
              </a:rPr>
              <a:t>путем автор ведет читателя </a:t>
            </a:r>
            <a:r>
              <a:rPr lang="ru-RU" sz="2000" dirty="0" smtClean="0">
                <a:solidFill>
                  <a:srgbClr val="FF0000"/>
                </a:solidFill>
              </a:rPr>
              <a:t>от темы к основной </a:t>
            </a:r>
            <a:r>
              <a:rPr lang="ru-RU" sz="2000" dirty="0">
                <a:solidFill>
                  <a:srgbClr val="FF0000"/>
                </a:solidFill>
              </a:rPr>
              <a:t>мысли</a:t>
            </a:r>
            <a:r>
              <a:rPr lang="ru-RU" sz="2000" dirty="0" smtClean="0">
                <a:solidFill>
                  <a:srgbClr val="FF0000"/>
                </a:solidFill>
              </a:rPr>
              <a:t>?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endParaRPr lang="ru-RU" sz="2000" dirty="0" smtClean="0">
              <a:solidFill>
                <a:srgbClr val="FF000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 smtClean="0"/>
              <a:t>Опираясь на план текста, напиши ответ на данный вопрос (2-3 предложения (смотри кальку)).</a:t>
            </a:r>
          </a:p>
          <a:p>
            <a:pPr marL="400050" lvl="1" indent="0" algn="just">
              <a:buNone/>
            </a:pPr>
            <a:r>
              <a:rPr lang="ru-RU" sz="1600" dirty="0" smtClean="0">
                <a:solidFill>
                  <a:srgbClr val="FF0000"/>
                </a:solidFill>
              </a:rPr>
              <a:t>Запомни</a:t>
            </a:r>
          </a:p>
          <a:p>
            <a:pPr marL="400050" lvl="1" indent="0" algn="just">
              <a:buNone/>
            </a:pPr>
            <a:r>
              <a:rPr lang="ru-RU" sz="1600" dirty="0" smtClean="0"/>
              <a:t>В комментарии должно быть не менее 2 примеров из текста, оформленных в виде цитаты или с указанием номера предложения       (-</a:t>
            </a:r>
            <a:r>
              <a:rPr lang="ru-RU" sz="1600" dirty="0" err="1" smtClean="0"/>
              <a:t>ий</a:t>
            </a:r>
            <a:r>
              <a:rPr lang="ru-RU" sz="1600" dirty="0" smtClean="0"/>
              <a:t>).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 smtClean="0"/>
              <a:t>Расположи данный отрывок сочинения между частями 2.1 и 3.1) под номером 2.2.</a:t>
            </a:r>
          </a:p>
          <a:p>
            <a:pPr marL="400050" lvl="1" indent="0" algn="just">
              <a:buNone/>
            </a:pPr>
            <a:r>
              <a:rPr lang="ru-RU" sz="2000" dirty="0" smtClean="0"/>
              <a:t>Образец</a:t>
            </a:r>
          </a:p>
          <a:p>
            <a:pPr marL="400050" lvl="1" indent="0" algn="just">
              <a:buNone/>
            </a:pPr>
            <a:r>
              <a:rPr lang="ru-RU" sz="2000" dirty="0" smtClean="0"/>
              <a:t>2.2. Автор замечает, что … . Писатель обращает внимание читателя на … .</a:t>
            </a:r>
          </a:p>
          <a:p>
            <a:pPr marL="0" indent="0" algn="ctr">
              <a:buNone/>
            </a:pPr>
            <a:r>
              <a:rPr lang="ru-RU" sz="2800" dirty="0">
                <a:hlinkClick r:id="rId2" action="ppaction://hlinksldjump"/>
              </a:rPr>
              <a:t>Проверь себя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16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3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</TotalTime>
  <Words>813</Words>
  <Application>Microsoft Office PowerPoint</Application>
  <PresentationFormat>Экран (4:3)</PresentationFormat>
  <Paragraphs>99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Monotype Corsiva</vt:lpstr>
      <vt:lpstr>Times New Roman</vt:lpstr>
      <vt:lpstr>1_Тема Office</vt:lpstr>
      <vt:lpstr>Учимся писать  комментарий</vt:lpstr>
      <vt:lpstr>Композиция сочинения</vt:lpstr>
      <vt:lpstr>Анализ исходного текста</vt:lpstr>
      <vt:lpstr>Определяем тему текста</vt:lpstr>
      <vt:lpstr>Определяем тему текста</vt:lpstr>
      <vt:lpstr>Составляем план текста </vt:lpstr>
      <vt:lpstr>Определяем  основную мысль текста</vt:lpstr>
      <vt:lpstr>Определяем  основную мысль текста</vt:lpstr>
      <vt:lpstr>Пишем комментарий</vt:lpstr>
      <vt:lpstr>Пишем комментарий</vt:lpstr>
      <vt:lpstr>1 проверка: внимательно читаем 2-ой и начало 3-его абзаца, при необходимости редактируем</vt:lpstr>
      <vt:lpstr>1 проверка: внимательно читаем 2-ой и начало 3-его абзаца, при необходимости редактируем</vt:lpstr>
      <vt:lpstr>Пишем 1 абзац</vt:lpstr>
      <vt:lpstr>Пишем 1 абзац</vt:lpstr>
      <vt:lpstr>Собственное мнение</vt:lpstr>
      <vt:lpstr>Пишем аргументы</vt:lpstr>
      <vt:lpstr>Пишем заключение</vt:lpstr>
      <vt:lpstr>Проверяем сочинение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94</cp:revision>
  <dcterms:created xsi:type="dcterms:W3CDTF">2014-07-06T18:18:01Z</dcterms:created>
  <dcterms:modified xsi:type="dcterms:W3CDTF">2016-03-22T17:37:05Z</dcterms:modified>
</cp:coreProperties>
</file>