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82716" autoAdjust="0"/>
  </p:normalViewPr>
  <p:slideViewPr>
    <p:cSldViewPr snapToGrid="0">
      <p:cViewPr varScale="1">
        <p:scale>
          <a:sx n="63" d="100"/>
          <a:sy n="63" d="100"/>
        </p:scale>
        <p:origin x="14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94B72A-65F6-4617-B6DF-E9057BFA1EDE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284E94-13CC-4493-ADBD-67CF5C679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395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4E94-13CC-4493-ADBD-67CF5C6796A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225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84E94-13CC-4493-ADBD-67CF5C6796A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141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872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246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314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635303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7461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5481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1556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6116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091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803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58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67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234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737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710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00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91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7362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shcoolparallel.umi.ru/" TargetMode="External"/><Relationship Id="rId5" Type="http://schemas.openxmlformats.org/officeDocument/2006/relationships/hyperlink" Target="http://www.gramma.ru/" TargetMode="External"/><Relationship Id="rId4" Type="http://schemas.openxmlformats.org/officeDocument/2006/relationships/hyperlink" Target="http://www.gramota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66014" y="1789498"/>
            <a:ext cx="5899372" cy="156966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Правописание </a:t>
            </a:r>
          </a:p>
          <a:p>
            <a:pPr algn="ctr"/>
            <a:r>
              <a:rPr lang="ru-RU" sz="4800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приставок на З (С)</a:t>
            </a:r>
            <a:endParaRPr lang="ru-RU" sz="4800" b="1" i="1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FF0000"/>
              </a:solidFill>
              <a:latin typeface="Arno Pro Smbd SmText" panose="02020702040506020403" pitchFamily="18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78201" y="3359158"/>
            <a:ext cx="4687186" cy="175432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/>
            <a:endParaRPr lang="ru-RU" b="1" i="1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C00000"/>
              </a:solidFill>
              <a:latin typeface="Arno Pro Smbd SmText" panose="02020702040506020403" pitchFamily="18" charset="0"/>
              <a:cs typeface="Arial" panose="020B0604020202020204" pitchFamily="34" charset="0"/>
            </a:endParaRPr>
          </a:p>
          <a:p>
            <a:pPr algn="r"/>
            <a:endParaRPr lang="ru-RU" b="1" i="1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C00000"/>
              </a:solidFill>
              <a:latin typeface="Arno Pro Smbd SmText" panose="02020702040506020403" pitchFamily="18" charset="0"/>
              <a:cs typeface="Arial" panose="020B0604020202020204" pitchFamily="34" charset="0"/>
            </a:endParaRPr>
          </a:p>
          <a:p>
            <a:r>
              <a:rPr lang="ru-RU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Презентацию составил</a:t>
            </a:r>
          </a:p>
          <a:p>
            <a:r>
              <a:rPr lang="ru-RU" b="1" i="1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у</a:t>
            </a:r>
            <a:r>
              <a:rPr lang="ru-RU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ченик 5 класса</a:t>
            </a:r>
          </a:p>
          <a:p>
            <a:r>
              <a:rPr lang="ru-RU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МОУ </a:t>
            </a:r>
            <a:r>
              <a:rPr lang="ru-RU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« Кипчаковская </a:t>
            </a:r>
            <a:r>
              <a:rPr lang="ru-RU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средняя </a:t>
            </a:r>
            <a:r>
              <a:rPr lang="ru-RU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школа »</a:t>
            </a:r>
            <a:endParaRPr lang="ru-RU" b="1" i="1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chemeClr val="bg1"/>
              </a:solidFill>
              <a:latin typeface="Arno Pro Smbd SmText" panose="02020702040506020403" pitchFamily="18" charset="0"/>
              <a:cs typeface="Arial" panose="020B0604020202020204" pitchFamily="34" charset="0"/>
            </a:endParaRPr>
          </a:p>
          <a:p>
            <a:r>
              <a:rPr lang="ru-RU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Кузнецов Павел</a:t>
            </a:r>
            <a:endParaRPr lang="ru-RU" b="1" i="1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chemeClr val="bg1"/>
              </a:solidFill>
              <a:latin typeface="Arno Pro Smbd SmText" panose="02020702040506020403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8" y="0"/>
            <a:ext cx="9139938" cy="6858000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56058" y="695315"/>
            <a:ext cx="7429500" cy="1477961"/>
          </a:xfrm>
        </p:spPr>
        <p:txBody>
          <a:bodyPr>
            <a:normAutofit/>
          </a:bodyPr>
          <a:lstStyle/>
          <a:p>
            <a:pPr lvl="0" algn="ctr"/>
            <a:r>
              <a:rPr lang="ru-RU" sz="2000" b="1" dirty="0">
                <a:solidFill>
                  <a:schemeClr val="bg2"/>
                </a:solidFill>
              </a:rPr>
              <a:t>Написание приставок, заканчивающихся на </a:t>
            </a:r>
            <a:r>
              <a:rPr lang="ru-RU" sz="2000" b="1" i="1" dirty="0">
                <a:solidFill>
                  <a:schemeClr val="bg2"/>
                </a:solidFill>
              </a:rPr>
              <a:t>з</a:t>
            </a:r>
            <a:r>
              <a:rPr lang="ru-RU" sz="2000" b="1" dirty="0">
                <a:solidFill>
                  <a:schemeClr val="bg2"/>
                </a:solidFill>
              </a:rPr>
              <a:t> и </a:t>
            </a:r>
            <a:r>
              <a:rPr lang="ru-RU" sz="2000" b="1" i="1" dirty="0">
                <a:solidFill>
                  <a:schemeClr val="bg2"/>
                </a:solidFill>
              </a:rPr>
              <a:t>с</a:t>
            </a:r>
            <a:r>
              <a:rPr lang="ru-RU" sz="2000" b="1" dirty="0">
                <a:solidFill>
                  <a:schemeClr val="bg2"/>
                </a:solidFill>
              </a:rPr>
              <a:t>, зависит от того, </a:t>
            </a:r>
            <a:r>
              <a:rPr lang="ru-RU" sz="2000" b="1" dirty="0" smtClean="0">
                <a:solidFill>
                  <a:schemeClr val="bg2"/>
                </a:solidFill>
              </a:rPr>
              <a:t/>
            </a:r>
            <a:br>
              <a:rPr lang="ru-RU" sz="2000" b="1" dirty="0" smtClean="0">
                <a:solidFill>
                  <a:schemeClr val="bg2"/>
                </a:solidFill>
              </a:rPr>
            </a:br>
            <a:r>
              <a:rPr lang="ru-RU" sz="2000" b="1" dirty="0" smtClean="0">
                <a:solidFill>
                  <a:schemeClr val="bg2"/>
                </a:solidFill>
              </a:rPr>
              <a:t>с </a:t>
            </a:r>
            <a:r>
              <a:rPr lang="ru-RU" sz="2000" b="1" dirty="0">
                <a:solidFill>
                  <a:schemeClr val="bg2"/>
                </a:solidFill>
              </a:rPr>
              <a:t>какого </a:t>
            </a:r>
            <a:r>
              <a:rPr lang="ru-RU" sz="2000" b="1" dirty="0" smtClean="0">
                <a:solidFill>
                  <a:schemeClr val="bg2"/>
                </a:solidFill>
              </a:rPr>
              <a:t>согласного </a:t>
            </a:r>
            <a:r>
              <a:rPr lang="ru-RU" sz="2000" b="1" dirty="0">
                <a:solidFill>
                  <a:schemeClr val="bg2"/>
                </a:solidFill>
              </a:rPr>
              <a:t>начинается корень </a:t>
            </a:r>
            <a:r>
              <a:rPr lang="ru-RU" sz="2000" b="1" dirty="0" smtClean="0">
                <a:solidFill>
                  <a:schemeClr val="bg2"/>
                </a:solidFill>
              </a:rPr>
              <a:t>слова</a:t>
            </a:r>
            <a:r>
              <a:rPr lang="ru-RU" sz="2000" b="1" dirty="0">
                <a:solidFill>
                  <a:schemeClr val="bg2"/>
                </a:solidFill>
              </a:rPr>
              <a:t>: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967479" y="2262178"/>
            <a:ext cx="3435949" cy="82391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bg2"/>
                </a:solidFill>
              </a:rPr>
              <a:t>Со звонкого?</a:t>
            </a:r>
            <a:endParaRPr lang="ru-RU" sz="2000" b="1" dirty="0">
              <a:solidFill>
                <a:schemeClr val="bg2"/>
              </a:solidFill>
            </a:endParaRPr>
          </a:p>
        </p:txBody>
      </p:sp>
      <p:pic>
        <p:nvPicPr>
          <p:cNvPr id="14" name="Объект 1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609" y="3174992"/>
            <a:ext cx="2560398" cy="2717800"/>
          </a:xfrm>
        </p:spPr>
      </p:pic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4740570" y="2249479"/>
            <a:ext cx="3433565" cy="82391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bg2"/>
                </a:solidFill>
              </a:rPr>
              <a:t>С глухого?</a:t>
            </a:r>
            <a:endParaRPr lang="ru-RU" sz="2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79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9630" y="1760108"/>
            <a:ext cx="2892028" cy="3237287"/>
          </a:xfrm>
        </p:spPr>
        <p:txBody>
          <a:bodyPr>
            <a:normAutofit/>
          </a:bodyPr>
          <a:lstStyle/>
          <a:p>
            <a:pPr lvl="0" algn="ctr"/>
            <a:r>
              <a:rPr lang="ru-RU" sz="2000" b="1" dirty="0">
                <a:solidFill>
                  <a:schemeClr val="bg2"/>
                </a:solidFill>
              </a:rPr>
              <a:t>Если это глухой согласный </a:t>
            </a:r>
            <a:r>
              <a:rPr lang="ru-RU" sz="2000" b="1" dirty="0" smtClean="0">
                <a:solidFill>
                  <a:schemeClr val="bg2"/>
                </a:solidFill>
              </a:rPr>
              <a:t/>
            </a:r>
            <a:br>
              <a:rPr lang="ru-RU" sz="2000" b="1" dirty="0" smtClean="0">
                <a:solidFill>
                  <a:schemeClr val="bg2"/>
                </a:solidFill>
              </a:rPr>
            </a:br>
            <a:r>
              <a:rPr lang="ru-RU" sz="2000" b="1" dirty="0" smtClean="0">
                <a:solidFill>
                  <a:schemeClr val="bg2"/>
                </a:solidFill>
              </a:rPr>
              <a:t>(</a:t>
            </a:r>
            <a:r>
              <a:rPr lang="ru-RU" sz="2000" b="1" i="1" dirty="0">
                <a:solidFill>
                  <a:schemeClr val="bg2"/>
                </a:solidFill>
              </a:rPr>
              <a:t>к, п, с, т, ф, </a:t>
            </a:r>
            <a:r>
              <a:rPr lang="ru-RU" sz="2000" b="1" i="1" dirty="0" smtClean="0">
                <a:solidFill>
                  <a:schemeClr val="bg2"/>
                </a:solidFill>
              </a:rPr>
              <a:t>Ш,</a:t>
            </a:r>
            <a:br>
              <a:rPr lang="ru-RU" sz="2000" b="1" i="1" dirty="0" smtClean="0">
                <a:solidFill>
                  <a:schemeClr val="bg2"/>
                </a:solidFill>
              </a:rPr>
            </a:br>
            <a:r>
              <a:rPr lang="ru-RU" sz="2000" b="1" i="1" dirty="0" smtClean="0">
                <a:solidFill>
                  <a:schemeClr val="bg2"/>
                </a:solidFill>
              </a:rPr>
              <a:t>х</a:t>
            </a:r>
            <a:r>
              <a:rPr lang="ru-RU" sz="2000" b="1" i="1" dirty="0">
                <a:solidFill>
                  <a:schemeClr val="bg2"/>
                </a:solidFill>
              </a:rPr>
              <a:t>, ц, ч</a:t>
            </a:r>
            <a:r>
              <a:rPr lang="ru-RU" sz="2000" b="1" i="1" dirty="0" smtClean="0">
                <a:solidFill>
                  <a:schemeClr val="bg2"/>
                </a:solidFill>
              </a:rPr>
              <a:t>, </a:t>
            </a:r>
            <a:r>
              <a:rPr lang="ru-RU" sz="2000" b="1" i="1" dirty="0">
                <a:solidFill>
                  <a:schemeClr val="bg2"/>
                </a:solidFill>
              </a:rPr>
              <a:t>щ</a:t>
            </a:r>
            <a:r>
              <a:rPr lang="ru-RU" sz="2000" b="1" dirty="0">
                <a:solidFill>
                  <a:schemeClr val="bg2"/>
                </a:solidFill>
              </a:rPr>
              <a:t>), </a:t>
            </a:r>
            <a:r>
              <a:rPr lang="ru-RU" sz="2000" b="1" dirty="0" smtClean="0">
                <a:solidFill>
                  <a:schemeClr val="bg2"/>
                </a:solidFill>
              </a:rPr>
              <a:t/>
            </a:r>
            <a:br>
              <a:rPr lang="ru-RU" sz="2000" b="1" dirty="0" smtClean="0">
                <a:solidFill>
                  <a:schemeClr val="bg2"/>
                </a:solidFill>
              </a:rPr>
            </a:br>
            <a:r>
              <a:rPr lang="ru-RU" sz="2000" b="1" dirty="0" smtClean="0">
                <a:solidFill>
                  <a:schemeClr val="bg2"/>
                </a:solidFill>
              </a:rPr>
              <a:t>то </a:t>
            </a:r>
            <a:r>
              <a:rPr lang="ru-RU" sz="2000" b="1" dirty="0">
                <a:solidFill>
                  <a:schemeClr val="bg2"/>
                </a:solidFill>
              </a:rPr>
              <a:t>в приставке пишется буква </a:t>
            </a:r>
            <a:r>
              <a:rPr lang="ru-RU" sz="2000" b="1" i="1" dirty="0">
                <a:solidFill>
                  <a:schemeClr val="bg2"/>
                </a:solidFill>
              </a:rPr>
              <a:t>с</a:t>
            </a:r>
            <a:r>
              <a:rPr lang="ru-RU" sz="2000" b="1" dirty="0">
                <a:solidFill>
                  <a:schemeClr val="bg2"/>
                </a:solidFill>
              </a:rPr>
              <a:t>: </a:t>
            </a:r>
            <a:r>
              <a:rPr lang="ru-RU" sz="2000" b="1" i="1" dirty="0">
                <a:solidFill>
                  <a:schemeClr val="bg2"/>
                </a:solidFill>
              </a:rPr>
              <a:t>бе</a:t>
            </a:r>
            <a:r>
              <a:rPr lang="ru-RU" sz="2000" b="1" i="1" u="sng" dirty="0">
                <a:solidFill>
                  <a:schemeClr val="bg2"/>
                </a:solidFill>
              </a:rPr>
              <a:t>с</a:t>
            </a:r>
            <a:r>
              <a:rPr lang="ru-RU" sz="2000" b="1" i="1" dirty="0">
                <a:solidFill>
                  <a:schemeClr val="bg2"/>
                </a:solidFill>
              </a:rPr>
              <a:t>конечный</a:t>
            </a:r>
            <a:r>
              <a:rPr lang="ru-RU" sz="2000" b="1" i="1" dirty="0" smtClean="0">
                <a:solidFill>
                  <a:schemeClr val="bg2"/>
                </a:solidFill>
              </a:rPr>
              <a:t>.</a:t>
            </a:r>
            <a:endParaRPr lang="ru-RU" sz="2000" b="1" dirty="0">
              <a:solidFill>
                <a:schemeClr val="bg2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150" y="1860606"/>
            <a:ext cx="4418013" cy="3136789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854395" y="5166361"/>
            <a:ext cx="7430767" cy="1159565"/>
          </a:xfrm>
        </p:spPr>
        <p:txBody>
          <a:bodyPr/>
          <a:lstStyle/>
          <a:p>
            <a:pPr algn="ctr"/>
            <a:r>
              <a:rPr lang="ru-RU" sz="2000" b="1" dirty="0">
                <a:solidFill>
                  <a:schemeClr val="bg2"/>
                </a:solidFill>
              </a:rPr>
              <a:t>Глухие согласные поможет запомнить волшебная фраза: </a:t>
            </a:r>
          </a:p>
          <a:p>
            <a:pPr algn="ctr"/>
            <a:r>
              <a:rPr lang="ru-RU" sz="2000" b="1" i="1" u="sng" dirty="0">
                <a:solidFill>
                  <a:srgbClr val="FF0000"/>
                </a:solidFill>
              </a:rPr>
              <a:t>Ф</a:t>
            </a:r>
            <a:r>
              <a:rPr lang="ru-RU" sz="2000" b="1" i="1" dirty="0">
                <a:solidFill>
                  <a:srgbClr val="FF0000"/>
                </a:solidFill>
              </a:rPr>
              <a:t>о</a:t>
            </a:r>
            <a:r>
              <a:rPr lang="ru-RU" sz="2000" b="1" i="1" u="sng" dirty="0">
                <a:solidFill>
                  <a:srgbClr val="FF0000"/>
                </a:solidFill>
              </a:rPr>
              <a:t>к</a:t>
            </a:r>
            <a:r>
              <a:rPr lang="ru-RU" sz="2000" b="1" i="1" dirty="0">
                <a:solidFill>
                  <a:srgbClr val="FF0000"/>
                </a:solidFill>
              </a:rPr>
              <a:t>а, </a:t>
            </a:r>
            <a:r>
              <a:rPr lang="ru-RU" sz="2000" b="1" i="1" u="sng" dirty="0">
                <a:solidFill>
                  <a:srgbClr val="FF0000"/>
                </a:solidFill>
              </a:rPr>
              <a:t>х</a:t>
            </a:r>
            <a:r>
              <a:rPr lang="ru-RU" sz="2000" b="1" i="1" dirty="0">
                <a:solidFill>
                  <a:srgbClr val="FF0000"/>
                </a:solidFill>
              </a:rPr>
              <a:t>о</a:t>
            </a:r>
            <a:r>
              <a:rPr lang="ru-RU" sz="2000" b="1" i="1" u="sng" dirty="0">
                <a:solidFill>
                  <a:srgbClr val="FF0000"/>
                </a:solidFill>
              </a:rPr>
              <a:t>ч</a:t>
            </a:r>
            <a:r>
              <a:rPr lang="ru-RU" sz="2000" b="1" i="1" dirty="0">
                <a:solidFill>
                  <a:srgbClr val="FF0000"/>
                </a:solidFill>
              </a:rPr>
              <a:t>е</a:t>
            </a:r>
            <a:r>
              <a:rPr lang="ru-RU" sz="2000" b="1" i="1" u="sng" dirty="0">
                <a:solidFill>
                  <a:srgbClr val="FF0000"/>
                </a:solidFill>
              </a:rPr>
              <a:t>ш</a:t>
            </a:r>
            <a:r>
              <a:rPr lang="ru-RU" sz="2000" b="1" i="1" dirty="0">
                <a:solidFill>
                  <a:srgbClr val="FF0000"/>
                </a:solidFill>
              </a:rPr>
              <a:t>ь </a:t>
            </a:r>
            <a:r>
              <a:rPr lang="ru-RU" sz="2000" b="1" i="1" u="sng" dirty="0">
                <a:solidFill>
                  <a:srgbClr val="FF0000"/>
                </a:solidFill>
              </a:rPr>
              <a:t>п</a:t>
            </a:r>
            <a:r>
              <a:rPr lang="ru-RU" sz="2000" b="1" i="1" dirty="0">
                <a:solidFill>
                  <a:srgbClr val="FF0000"/>
                </a:solidFill>
              </a:rPr>
              <a:t>ое</a:t>
            </a:r>
            <a:r>
              <a:rPr lang="ru-RU" sz="2000" b="1" i="1" u="sng" dirty="0">
                <a:solidFill>
                  <a:srgbClr val="FF0000"/>
                </a:solidFill>
              </a:rPr>
              <a:t>ст</a:t>
            </a:r>
            <a:r>
              <a:rPr lang="ru-RU" sz="2000" b="1" i="1" dirty="0">
                <a:solidFill>
                  <a:srgbClr val="FF0000"/>
                </a:solidFill>
              </a:rPr>
              <a:t>ь </a:t>
            </a:r>
            <a:r>
              <a:rPr lang="ru-RU" sz="2000" b="1" i="1" u="sng" dirty="0">
                <a:solidFill>
                  <a:srgbClr val="FF0000"/>
                </a:solidFill>
              </a:rPr>
              <a:t>щ</a:t>
            </a:r>
            <a:r>
              <a:rPr lang="ru-RU" sz="2000" b="1" i="1" dirty="0">
                <a:solidFill>
                  <a:srgbClr val="FF0000"/>
                </a:solidFill>
              </a:rPr>
              <a:t>е</a:t>
            </a:r>
            <a:r>
              <a:rPr lang="ru-RU" sz="2000" b="1" i="1" u="sng" dirty="0">
                <a:solidFill>
                  <a:srgbClr val="FF0000"/>
                </a:solidFill>
              </a:rPr>
              <a:t>ц</a:t>
            </a:r>
            <a:r>
              <a:rPr lang="ru-RU" sz="2000" b="1" i="1" dirty="0">
                <a:solidFill>
                  <a:srgbClr val="FF0000"/>
                </a:solidFill>
              </a:rPr>
              <a:t>?</a:t>
            </a:r>
            <a:endParaRPr lang="ru-RU" sz="2000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40282" y="788528"/>
            <a:ext cx="4572000" cy="417871"/>
          </a:xfrm>
          <a:prstGeom prst="rect">
            <a:avLst/>
          </a:prstGeom>
        </p:spPr>
        <p:txBody>
          <a:bodyPr>
            <a:spAutoFit/>
          </a:bodyPr>
          <a:lstStyle/>
          <a:p>
            <a:pPr marL="907415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Запомните!</a:t>
            </a:r>
            <a:r>
              <a:rPr 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78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5219" y="1371600"/>
            <a:ext cx="7429499" cy="1917224"/>
          </a:xfrm>
        </p:spPr>
        <p:txBody>
          <a:bodyPr>
            <a:normAutofit/>
          </a:bodyPr>
          <a:lstStyle/>
          <a:p>
            <a:pPr lvl="0" algn="ctr"/>
            <a:r>
              <a:rPr lang="ru-RU" sz="2000" b="1" dirty="0">
                <a:solidFill>
                  <a:schemeClr val="bg2"/>
                </a:solidFill>
              </a:rPr>
              <a:t>Перед звонким согласным корня слова, </a:t>
            </a:r>
            <a:r>
              <a:rPr lang="ru-RU" sz="2000" b="1" dirty="0" smtClean="0">
                <a:solidFill>
                  <a:schemeClr val="bg2"/>
                </a:solidFill>
              </a:rPr>
              <a:t/>
            </a:r>
            <a:br>
              <a:rPr lang="ru-RU" sz="2000" b="1" dirty="0" smtClean="0">
                <a:solidFill>
                  <a:schemeClr val="bg2"/>
                </a:solidFill>
              </a:rPr>
            </a:br>
            <a:r>
              <a:rPr lang="ru-RU" sz="2000" b="1" dirty="0" smtClean="0">
                <a:solidFill>
                  <a:schemeClr val="bg2"/>
                </a:solidFill>
              </a:rPr>
              <a:t>пишутся </a:t>
            </a:r>
            <a:r>
              <a:rPr lang="ru-RU" sz="2000" b="1" dirty="0">
                <a:solidFill>
                  <a:schemeClr val="bg2"/>
                </a:solidFill>
              </a:rPr>
              <a:t>приставки с согласным </a:t>
            </a:r>
            <a:r>
              <a:rPr lang="ru-RU" sz="2000" b="1" i="1" dirty="0">
                <a:solidFill>
                  <a:schemeClr val="bg2"/>
                </a:solidFill>
              </a:rPr>
              <a:t>з</a:t>
            </a:r>
            <a:r>
              <a:rPr lang="ru-RU" sz="2000" b="1" dirty="0">
                <a:solidFill>
                  <a:schemeClr val="bg2"/>
                </a:solidFill>
              </a:rPr>
              <a:t>: </a:t>
            </a:r>
            <a:r>
              <a:rPr lang="ru-RU" sz="2000" b="1" dirty="0" smtClean="0">
                <a:solidFill>
                  <a:schemeClr val="bg2"/>
                </a:solidFill>
              </a:rPr>
              <a:t/>
            </a:r>
            <a:br>
              <a:rPr lang="ru-RU" sz="2000" b="1" dirty="0" smtClean="0">
                <a:solidFill>
                  <a:schemeClr val="bg2"/>
                </a:solidFill>
              </a:rPr>
            </a:br>
            <a:r>
              <a:rPr lang="ru-RU" sz="2000" b="1" dirty="0" smtClean="0">
                <a:solidFill>
                  <a:schemeClr val="bg2"/>
                </a:solidFill>
              </a:rPr>
              <a:t/>
            </a:r>
            <a:br>
              <a:rPr lang="ru-RU" sz="2000" b="1" dirty="0" smtClean="0">
                <a:solidFill>
                  <a:schemeClr val="bg2"/>
                </a:solidFill>
              </a:rPr>
            </a:br>
            <a:r>
              <a:rPr lang="ru-RU" sz="2000" b="1" i="1" dirty="0" smtClean="0">
                <a:solidFill>
                  <a:schemeClr val="bg2"/>
                </a:solidFill>
              </a:rPr>
              <a:t>бе</a:t>
            </a:r>
            <a:r>
              <a:rPr lang="ru-RU" sz="2000" b="1" i="1" u="sng" dirty="0" smtClean="0">
                <a:solidFill>
                  <a:schemeClr val="bg2"/>
                </a:solidFill>
              </a:rPr>
              <a:t>з</a:t>
            </a:r>
            <a:r>
              <a:rPr lang="ru-RU" sz="2000" b="1" i="1" dirty="0" smtClean="0">
                <a:solidFill>
                  <a:schemeClr val="bg2"/>
                </a:solidFill>
              </a:rPr>
              <a:t>радостный.</a:t>
            </a:r>
            <a:endParaRPr lang="ru-RU" sz="2000" b="1" dirty="0">
              <a:solidFill>
                <a:schemeClr val="bg2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981465"/>
            <a:ext cx="2366227" cy="2547639"/>
          </a:xfrm>
        </p:spPr>
      </p:pic>
    </p:spTree>
    <p:extLst>
      <p:ext uri="{BB962C8B-B14F-4D97-AF65-F5344CB8AC3E}">
        <p14:creationId xmlns:p14="http://schemas.microsoft.com/office/powerpoint/2010/main" val="75005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8876" y="2208192"/>
            <a:ext cx="2892028" cy="2873415"/>
          </a:xfrm>
        </p:spPr>
        <p:txBody>
          <a:bodyPr>
            <a:noAutofit/>
          </a:bodyPr>
          <a:lstStyle/>
          <a:p>
            <a:pPr lvl="0" algn="ctr"/>
            <a:r>
              <a:rPr lang="ru-RU" sz="2000" b="1" dirty="0">
                <a:solidFill>
                  <a:schemeClr val="bg2"/>
                </a:solidFill>
              </a:rPr>
              <a:t>Приставка </a:t>
            </a:r>
            <a:r>
              <a:rPr lang="ru-RU" sz="2000" b="1" i="1" dirty="0">
                <a:solidFill>
                  <a:schemeClr val="bg2"/>
                </a:solidFill>
              </a:rPr>
              <a:t>с- </a:t>
            </a:r>
            <a:r>
              <a:rPr lang="ru-RU" sz="2000" b="1" dirty="0">
                <a:solidFill>
                  <a:schemeClr val="bg2"/>
                </a:solidFill>
              </a:rPr>
              <a:t>не подчиняется этому правилу. </a:t>
            </a:r>
            <a:r>
              <a:rPr lang="ru-RU" sz="2000" b="1" dirty="0" smtClean="0">
                <a:solidFill>
                  <a:schemeClr val="bg2"/>
                </a:solidFill>
              </a:rPr>
              <a:t/>
            </a:r>
            <a:br>
              <a:rPr lang="ru-RU" sz="2000" b="1" dirty="0" smtClean="0">
                <a:solidFill>
                  <a:schemeClr val="bg2"/>
                </a:solidFill>
              </a:rPr>
            </a:br>
            <a:r>
              <a:rPr lang="ru-RU" sz="2000" b="1" dirty="0" smtClean="0">
                <a:solidFill>
                  <a:schemeClr val="bg2"/>
                </a:solidFill>
              </a:rPr>
              <a:t>Она </a:t>
            </a:r>
            <a:r>
              <a:rPr lang="ru-RU" sz="2000" b="1" dirty="0">
                <a:solidFill>
                  <a:schemeClr val="bg2"/>
                </a:solidFill>
              </a:rPr>
              <a:t>всегда пишется в слове, </a:t>
            </a:r>
            <a:r>
              <a:rPr lang="ru-RU" sz="2000" b="1" dirty="0" smtClean="0">
                <a:solidFill>
                  <a:schemeClr val="bg2"/>
                </a:solidFill>
              </a:rPr>
              <a:t/>
            </a:r>
            <a:br>
              <a:rPr lang="ru-RU" sz="2000" b="1" dirty="0" smtClean="0">
                <a:solidFill>
                  <a:schemeClr val="bg2"/>
                </a:solidFill>
              </a:rPr>
            </a:br>
            <a:r>
              <a:rPr lang="ru-RU" sz="2000" b="1" dirty="0" smtClean="0">
                <a:solidFill>
                  <a:schemeClr val="bg2"/>
                </a:solidFill>
              </a:rPr>
              <a:t>независимо </a:t>
            </a:r>
            <a:r>
              <a:rPr lang="ru-RU" sz="2000" b="1" dirty="0">
                <a:solidFill>
                  <a:schemeClr val="bg2"/>
                </a:solidFill>
              </a:rPr>
              <a:t>от того, с какого согласного начинается корень: </a:t>
            </a:r>
            <a:r>
              <a:rPr lang="ru-RU" sz="2000" b="1" dirty="0" smtClean="0">
                <a:solidFill>
                  <a:schemeClr val="bg2"/>
                </a:solidFill>
              </a:rPr>
              <a:t/>
            </a:r>
            <a:br>
              <a:rPr lang="ru-RU" sz="2000" b="1" dirty="0" smtClean="0">
                <a:solidFill>
                  <a:schemeClr val="bg2"/>
                </a:solidFill>
              </a:rPr>
            </a:br>
            <a:r>
              <a:rPr lang="ru-RU" sz="2000" b="1" dirty="0">
                <a:solidFill>
                  <a:schemeClr val="bg2"/>
                </a:solidFill>
              </a:rPr>
              <a:t/>
            </a:r>
            <a:br>
              <a:rPr lang="ru-RU" sz="2000" b="1" dirty="0">
                <a:solidFill>
                  <a:schemeClr val="bg2"/>
                </a:solidFill>
              </a:rPr>
            </a:br>
            <a:r>
              <a:rPr lang="ru-RU" sz="2000" b="1" i="1" dirty="0" smtClean="0">
                <a:solidFill>
                  <a:schemeClr val="bg2"/>
                </a:solidFill>
              </a:rPr>
              <a:t>свалиться.</a:t>
            </a:r>
            <a:endParaRPr lang="ru-RU" sz="2000" b="1" dirty="0">
              <a:solidFill>
                <a:schemeClr val="bg2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" y="1988146"/>
            <a:ext cx="4418013" cy="3313509"/>
          </a:xfrm>
        </p:spPr>
      </p:pic>
    </p:spTree>
    <p:extLst>
      <p:ext uri="{BB962C8B-B14F-4D97-AF65-F5344CB8AC3E}">
        <p14:creationId xmlns:p14="http://schemas.microsoft.com/office/powerpoint/2010/main" val="75943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856059" y="908366"/>
            <a:ext cx="3658792" cy="2002474"/>
          </a:xfrm>
        </p:spPr>
        <p:txBody>
          <a:bodyPr>
            <a:normAutofit fontScale="77500" lnSpcReduction="20000"/>
          </a:bodyPr>
          <a:lstStyle/>
          <a:p>
            <a:pPr lvl="0" algn="ctr"/>
            <a:r>
              <a:rPr lang="ru-RU" b="1" dirty="0">
                <a:solidFill>
                  <a:schemeClr val="bg2"/>
                </a:solidFill>
              </a:rPr>
              <a:t>Приставки</a:t>
            </a:r>
            <a:r>
              <a:rPr lang="ru-RU" b="1" i="1" dirty="0">
                <a:solidFill>
                  <a:schemeClr val="bg2"/>
                </a:solidFill>
              </a:rPr>
              <a:t> з- </a:t>
            </a:r>
            <a:r>
              <a:rPr lang="ru-RU" b="1" dirty="0">
                <a:solidFill>
                  <a:schemeClr val="bg2"/>
                </a:solidFill>
              </a:rPr>
              <a:t>не существует в русском языке, а есть слова с начальным корневым согласным з: </a:t>
            </a:r>
            <a:endParaRPr lang="ru-RU" b="1" dirty="0" smtClean="0">
              <a:solidFill>
                <a:schemeClr val="bg2"/>
              </a:solidFill>
            </a:endParaRPr>
          </a:p>
          <a:p>
            <a:pPr lvl="0" algn="ctr"/>
            <a:r>
              <a:rPr lang="ru-RU" b="1" i="1" dirty="0" smtClean="0">
                <a:solidFill>
                  <a:schemeClr val="bg2"/>
                </a:solidFill>
              </a:rPr>
              <a:t>здравствуй</a:t>
            </a:r>
            <a:r>
              <a:rPr lang="ru-RU" b="1" i="1" dirty="0">
                <a:solidFill>
                  <a:schemeClr val="bg2"/>
                </a:solidFill>
              </a:rPr>
              <a:t>, здание, здоровье, здравица, здравница, здоровяк, здесь, здешний, не</a:t>
            </a:r>
            <a:r>
              <a:rPr lang="ru-RU" b="1" dirty="0">
                <a:solidFill>
                  <a:schemeClr val="bg2"/>
                </a:solidFill>
              </a:rPr>
              <a:t> </a:t>
            </a:r>
            <a:r>
              <a:rPr lang="ru-RU" b="1" i="1" dirty="0">
                <a:solidFill>
                  <a:schemeClr val="bg2"/>
                </a:solidFill>
              </a:rPr>
              <a:t>видно ни зги. </a:t>
            </a:r>
            <a:endParaRPr lang="ru-RU" b="1" dirty="0">
              <a:solidFill>
                <a:schemeClr val="bg2"/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300" y="3532981"/>
            <a:ext cx="2047875" cy="2047875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591302" y="4005102"/>
            <a:ext cx="3656408" cy="1786097"/>
          </a:xfrm>
        </p:spPr>
        <p:txBody>
          <a:bodyPr>
            <a:normAutofit fontScale="85000" lnSpcReduction="20000"/>
          </a:bodyPr>
          <a:lstStyle/>
          <a:p>
            <a:pPr lvl="0" algn="ctr"/>
            <a:r>
              <a:rPr lang="ru-RU" b="1" dirty="0" smtClean="0">
                <a:solidFill>
                  <a:schemeClr val="bg2"/>
                </a:solidFill>
              </a:rPr>
              <a:t>Приставки </a:t>
            </a:r>
            <a:r>
              <a:rPr lang="ru-RU" b="1" i="1" dirty="0">
                <a:solidFill>
                  <a:schemeClr val="bg2"/>
                </a:solidFill>
              </a:rPr>
              <a:t>нес- </a:t>
            </a:r>
            <a:r>
              <a:rPr lang="ru-RU" b="1" dirty="0">
                <a:solidFill>
                  <a:schemeClr val="bg2"/>
                </a:solidFill>
              </a:rPr>
              <a:t>также не существует, в русском языке есть только приставка </a:t>
            </a:r>
            <a:r>
              <a:rPr lang="ru-RU" b="1" i="1" dirty="0">
                <a:solidFill>
                  <a:schemeClr val="bg2"/>
                </a:solidFill>
              </a:rPr>
              <a:t>низ-/</a:t>
            </a:r>
            <a:r>
              <a:rPr lang="ru-RU" b="1" i="1" dirty="0" err="1">
                <a:solidFill>
                  <a:schemeClr val="bg2"/>
                </a:solidFill>
              </a:rPr>
              <a:t>нис</a:t>
            </a:r>
            <a:r>
              <a:rPr lang="ru-RU" b="1" i="1" dirty="0">
                <a:solidFill>
                  <a:schemeClr val="bg2"/>
                </a:solidFill>
              </a:rPr>
              <a:t>- </a:t>
            </a:r>
            <a:r>
              <a:rPr lang="ru-RU" b="1" dirty="0">
                <a:solidFill>
                  <a:schemeClr val="bg2"/>
                </a:solidFill>
              </a:rPr>
              <a:t>: </a:t>
            </a:r>
            <a:endParaRPr lang="ru-RU" b="1" dirty="0" smtClean="0">
              <a:solidFill>
                <a:schemeClr val="bg2"/>
              </a:solidFill>
            </a:endParaRPr>
          </a:p>
          <a:p>
            <a:pPr lvl="0" algn="ctr"/>
            <a:endParaRPr lang="ru-RU" b="1" i="1" dirty="0">
              <a:solidFill>
                <a:schemeClr val="bg2"/>
              </a:solidFill>
            </a:endParaRPr>
          </a:p>
          <a:p>
            <a:pPr lvl="0" algn="ctr"/>
            <a:r>
              <a:rPr lang="ru-RU" b="1" i="1" dirty="0" smtClean="0">
                <a:solidFill>
                  <a:schemeClr val="bg2"/>
                </a:solidFill>
              </a:rPr>
              <a:t>не-с-</a:t>
            </a:r>
            <a:r>
              <a:rPr lang="ru-RU" b="1" i="1" dirty="0" err="1" smtClean="0">
                <a:solidFill>
                  <a:schemeClr val="bg2"/>
                </a:solidFill>
              </a:rPr>
              <a:t>быточный</a:t>
            </a:r>
            <a:r>
              <a:rPr lang="ru-RU" b="1" i="1" dirty="0" smtClean="0">
                <a:solidFill>
                  <a:schemeClr val="bg2"/>
                </a:solidFill>
              </a:rPr>
              <a:t>.</a:t>
            </a:r>
            <a:endParaRPr lang="ru-RU" b="1" dirty="0">
              <a:solidFill>
                <a:schemeClr val="bg2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303" y="908366"/>
            <a:ext cx="3656408" cy="2742306"/>
          </a:xfrm>
        </p:spPr>
      </p:pic>
    </p:spTree>
    <p:extLst>
      <p:ext uri="{BB962C8B-B14F-4D97-AF65-F5344CB8AC3E}">
        <p14:creationId xmlns:p14="http://schemas.microsoft.com/office/powerpoint/2010/main" val="421849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960371" y="1188720"/>
            <a:ext cx="5227320" cy="579120"/>
          </a:xfrm>
        </p:spPr>
        <p:txBody>
          <a:bodyPr>
            <a:normAutofit/>
          </a:bodyPr>
          <a:lstStyle/>
          <a:p>
            <a:pPr lvl="0" algn="ctr"/>
            <a:r>
              <a:rPr lang="ru-RU" sz="2000" b="1" dirty="0" smtClean="0">
                <a:solidFill>
                  <a:schemeClr val="bg2"/>
                </a:solidFill>
              </a:rPr>
              <a:t>Информационные источники</a:t>
            </a:r>
            <a:endParaRPr lang="ru-RU" sz="2000" b="1" dirty="0">
              <a:solidFill>
                <a:schemeClr val="bg2"/>
              </a:solidFill>
            </a:endParaRPr>
          </a:p>
        </p:txBody>
      </p:sp>
      <p:sp>
        <p:nvSpPr>
          <p:cNvPr id="11" name="Текст 3"/>
          <p:cNvSpPr txBox="1">
            <a:spLocks/>
          </p:cNvSpPr>
          <p:nvPr/>
        </p:nvSpPr>
        <p:spPr>
          <a:xfrm>
            <a:off x="873800" y="2545080"/>
            <a:ext cx="7282101" cy="24536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None/>
              <a:defRPr sz="2400" b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buFont typeface="+mj-lt"/>
              <a:buAutoNum type="arabicPeriod"/>
            </a:pPr>
            <a:r>
              <a:rPr lang="ru-RU" sz="2000" b="1" dirty="0">
                <a:solidFill>
                  <a:schemeClr val="bg2"/>
                </a:solidFill>
                <a:hlinkClick r:id="rId4"/>
              </a:rPr>
              <a:t>http://</a:t>
            </a:r>
            <a:r>
              <a:rPr lang="ru-RU" sz="2000" b="1" dirty="0" smtClean="0">
                <a:solidFill>
                  <a:schemeClr val="bg2"/>
                </a:solidFill>
                <a:hlinkClick r:id="rId4"/>
              </a:rPr>
              <a:t>www.gramota.ru</a:t>
            </a:r>
            <a:endParaRPr lang="ru-RU" sz="2000" b="1" dirty="0" smtClean="0">
              <a:solidFill>
                <a:schemeClr val="bg2"/>
              </a:solidFill>
            </a:endParaRPr>
          </a:p>
          <a:p>
            <a:pPr marL="457200" indent="-457200" algn="ctr">
              <a:buFont typeface="+mj-lt"/>
              <a:buAutoNum type="arabicPeriod"/>
            </a:pPr>
            <a:r>
              <a:rPr lang="ru-RU" sz="2000" b="1" u="sng" dirty="0">
                <a:solidFill>
                  <a:schemeClr val="bg2"/>
                </a:solidFill>
                <a:hlinkClick r:id="rId5"/>
              </a:rPr>
              <a:t>http://</a:t>
            </a:r>
            <a:r>
              <a:rPr lang="ru-RU" sz="2000" b="1" u="sng" dirty="0" smtClean="0">
                <a:solidFill>
                  <a:schemeClr val="bg2"/>
                </a:solidFill>
                <a:hlinkClick r:id="rId5"/>
              </a:rPr>
              <a:t>www.gramma.ru</a:t>
            </a:r>
            <a:endParaRPr lang="ru-RU" sz="2000" b="1" u="sng" dirty="0" smtClean="0">
              <a:solidFill>
                <a:schemeClr val="bg2"/>
              </a:solidFill>
            </a:endParaRPr>
          </a:p>
          <a:p>
            <a:pPr marL="457200" indent="-457200" algn="ctr">
              <a:buFont typeface="+mj-lt"/>
              <a:buAutoNum type="arabicPeriod"/>
            </a:pPr>
            <a:r>
              <a:rPr lang="ru-RU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>
                <a:solidFill>
                  <a:schemeClr val="bg2"/>
                </a:solidFill>
                <a:hlinkClick r:id="rId6"/>
              </a:rPr>
              <a:t>http://</a:t>
            </a:r>
            <a:r>
              <a:rPr lang="en-US" sz="2000" b="1" dirty="0" smtClean="0">
                <a:solidFill>
                  <a:schemeClr val="bg2"/>
                </a:solidFill>
                <a:hlinkClick r:id="rId6"/>
              </a:rPr>
              <a:t>shcoolparallel.umi.ru</a:t>
            </a:r>
            <a:endParaRPr lang="ru-RU" sz="2000" b="1" dirty="0">
              <a:solidFill>
                <a:schemeClr val="bg2"/>
              </a:solidFill>
            </a:endParaRPr>
          </a:p>
          <a:p>
            <a:pPr algn="ctr"/>
            <a:endParaRPr lang="ru-RU" sz="2000" b="1" dirty="0" smtClean="0">
              <a:solidFill>
                <a:schemeClr val="bg2"/>
              </a:solidFill>
            </a:endParaRPr>
          </a:p>
          <a:p>
            <a:pPr algn="ctr"/>
            <a:endParaRPr lang="ru-RU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23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118</TotalTime>
  <Words>134</Words>
  <Application>Microsoft Office PowerPoint</Application>
  <PresentationFormat>Экран (4:3)</PresentationFormat>
  <Paragraphs>28</Paragraphs>
  <Slides>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Arno Pro Smbd SmText</vt:lpstr>
      <vt:lpstr>Calibri</vt:lpstr>
      <vt:lpstr>Times New Roman</vt:lpstr>
      <vt:lpstr>Trebuchet MS</vt:lpstr>
      <vt:lpstr>Tw Cen MT</vt:lpstr>
      <vt:lpstr>Контур</vt:lpstr>
      <vt:lpstr>Презентация PowerPoint</vt:lpstr>
      <vt:lpstr>Написание приставок, заканчивающихся на з и с, зависит от того,  с какого согласного начинается корень слова:</vt:lpstr>
      <vt:lpstr>Если это глухой согласный  (к, п, с, т, ф, Ш, х, ц, ч, щ),  то в приставке пишется буква с: бесконечный.</vt:lpstr>
      <vt:lpstr>Перед звонким согласным корня слова,  пишутся приставки с согласным з:   безрадостный.</vt:lpstr>
      <vt:lpstr>Приставка с- не подчиняется этому правилу.  Она всегда пишется в слове,  независимо от того, с какого согласного начинается корень:   свалиться.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1</cp:lastModifiedBy>
  <cp:revision>30</cp:revision>
  <dcterms:created xsi:type="dcterms:W3CDTF">2013-11-19T05:52:05Z</dcterms:created>
  <dcterms:modified xsi:type="dcterms:W3CDTF">2016-02-20T12:13:42Z</dcterms:modified>
</cp:coreProperties>
</file>